
<file path=[Content_Types].xml><?xml version="1.0" encoding="utf-8"?>
<Types xmlns="http://schemas.openxmlformats.org/package/2006/content-types">
  <Default Extension="vml" ContentType="application/vnd.openxmlformats-officedocument.vmlDrawing"/>
  <Default Extension="bin" ContentType="application/vnd.openxmlformats-officedocument.oleObject"/>
  <Default Extension="wav" ContentType="audio/x-wav"/>
  <Default Extension="jpeg" ContentType="image/jpeg"/>
  <Default Extension="wmf" ContentType="image/x-wmf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3"/>
  </p:notesMasterIdLst>
  <p:sldIdLst>
    <p:sldId id="286" r:id="rId3"/>
    <p:sldId id="494" r:id="rId4"/>
    <p:sldId id="582" r:id="rId5"/>
    <p:sldId id="495" r:id="rId6"/>
    <p:sldId id="496" r:id="rId7"/>
    <p:sldId id="497" r:id="rId8"/>
    <p:sldId id="498" r:id="rId9"/>
    <p:sldId id="499" r:id="rId10"/>
    <p:sldId id="500" r:id="rId11"/>
    <p:sldId id="1624" r:id="rId12"/>
    <p:sldId id="1625" r:id="rId14"/>
    <p:sldId id="1626" r:id="rId15"/>
    <p:sldId id="1627" r:id="rId16"/>
    <p:sldId id="1717" r:id="rId17"/>
    <p:sldId id="501" r:id="rId18"/>
    <p:sldId id="502" r:id="rId19"/>
    <p:sldId id="648" r:id="rId20"/>
    <p:sldId id="639" r:id="rId21"/>
    <p:sldId id="729" r:id="rId22"/>
    <p:sldId id="1452" r:id="rId23"/>
    <p:sldId id="532" r:id="rId24"/>
    <p:sldId id="625" r:id="rId25"/>
    <p:sldId id="534" r:id="rId26"/>
    <p:sldId id="535" r:id="rId27"/>
    <p:sldId id="650" r:id="rId28"/>
    <p:sldId id="541" r:id="rId29"/>
    <p:sldId id="548" r:id="rId30"/>
    <p:sldId id="549" r:id="rId31"/>
    <p:sldId id="550" r:id="rId32"/>
    <p:sldId id="552" r:id="rId33"/>
    <p:sldId id="643" r:id="rId34"/>
    <p:sldId id="554" r:id="rId35"/>
    <p:sldId id="626" r:id="rId36"/>
    <p:sldId id="559" r:id="rId37"/>
    <p:sldId id="613" r:id="rId38"/>
    <p:sldId id="569" r:id="rId39"/>
    <p:sldId id="647" r:id="rId40"/>
    <p:sldId id="1598" r:id="rId41"/>
    <p:sldId id="570" r:id="rId42"/>
    <p:sldId id="730" r:id="rId43"/>
    <p:sldId id="588" r:id="rId44"/>
    <p:sldId id="592" r:id="rId45"/>
    <p:sldId id="589" r:id="rId46"/>
    <p:sldId id="1763" r:id="rId47"/>
    <p:sldId id="1042" r:id="rId48"/>
    <p:sldId id="617" r:id="rId49"/>
    <p:sldId id="1281" r:id="rId50"/>
    <p:sldId id="618" r:id="rId51"/>
    <p:sldId id="1270" r:id="rId52"/>
    <p:sldId id="599" r:id="rId53"/>
    <p:sldId id="1620" r:id="rId54"/>
    <p:sldId id="600" r:id="rId55"/>
    <p:sldId id="1279" r:id="rId56"/>
    <p:sldId id="1280" r:id="rId57"/>
  </p:sldIdLst>
  <p:sldSz cx="9144000" cy="6858000" type="screen4x3"/>
  <p:notesSz cx="6858000" cy="9144000"/>
  <p:custDataLst>
    <p:tags r:id="rId61"/>
  </p:custDataLst>
  <p:defaultTextStyle>
    <a:defPPr>
      <a:defRPr lang="zh-CN"/>
    </a:defPPr>
    <a:lvl1pPr marL="0" lvl="0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2800" b="1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2800" b="1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2800" b="1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2800" b="1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2800" b="1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2800" b="1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2800" b="1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2800" b="1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2800" b="1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F0000"/>
    <a:srgbClr val="99CCFF"/>
    <a:srgbClr val="3366FF"/>
    <a:srgbClr val="33CCCC"/>
    <a:srgbClr val="FFFF00"/>
    <a:srgbClr val="FFCC66"/>
    <a:srgbClr val="FF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 showGuides="1">
      <p:cViewPr varScale="1">
        <p:scale>
          <a:sx n="67" d="100"/>
          <a:sy n="67" d="100"/>
        </p:scale>
        <p:origin x="-1464" y="-96"/>
      </p:cViewPr>
      <p:guideLst>
        <p:guide orient="horz" pos="2265"/>
        <p:guide pos="287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5" cy="72005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1" Type="http://schemas.openxmlformats.org/officeDocument/2006/relationships/tags" Target="tags/tag3.xml"/><Relationship Id="rId60" Type="http://schemas.openxmlformats.org/officeDocument/2006/relationships/tableStyles" Target="tableStyles.xml"/><Relationship Id="rId6" Type="http://schemas.openxmlformats.org/officeDocument/2006/relationships/slide" Target="slides/slide4.xml"/><Relationship Id="rId59" Type="http://schemas.openxmlformats.org/officeDocument/2006/relationships/viewProps" Target="viewProps.xml"/><Relationship Id="rId58" Type="http://schemas.openxmlformats.org/officeDocument/2006/relationships/presProps" Target="presProps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3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9.wmf"/><Relationship Id="rId1" Type="http://schemas.openxmlformats.org/officeDocument/2006/relationships/image" Target="../media/image8.wmf"/></Relationships>
</file>

<file path=ppt/drawings/_rels/vmlDrawing10.vml.rels><?xml version="1.0" encoding="UTF-8" standalone="yes"?>
<Relationships xmlns="http://schemas.openxmlformats.org/package/2006/relationships"><Relationship Id="rId7" Type="http://schemas.openxmlformats.org/officeDocument/2006/relationships/image" Target="../media/image46.wmf"/><Relationship Id="rId6" Type="http://schemas.openxmlformats.org/officeDocument/2006/relationships/image" Target="../media/image45.wmf"/><Relationship Id="rId5" Type="http://schemas.openxmlformats.org/officeDocument/2006/relationships/image" Target="../media/image44.wmf"/><Relationship Id="rId4" Type="http://schemas.openxmlformats.org/officeDocument/2006/relationships/image" Target="../media/image43.wmf"/><Relationship Id="rId3" Type="http://schemas.openxmlformats.org/officeDocument/2006/relationships/image" Target="../media/image42.wmf"/><Relationship Id="rId2" Type="http://schemas.openxmlformats.org/officeDocument/2006/relationships/image" Target="../media/image41.wmf"/><Relationship Id="rId1" Type="http://schemas.openxmlformats.org/officeDocument/2006/relationships/image" Target="../media/image40.wmf"/></Relationships>
</file>

<file path=ppt/drawings/_rels/vmlDrawing11.vml.rels><?xml version="1.0" encoding="UTF-8" standalone="yes"?>
<Relationships xmlns="http://schemas.openxmlformats.org/package/2006/relationships"><Relationship Id="rId9" Type="http://schemas.openxmlformats.org/officeDocument/2006/relationships/image" Target="../media/image56.wmf"/><Relationship Id="rId8" Type="http://schemas.openxmlformats.org/officeDocument/2006/relationships/image" Target="../media/image54.wmf"/><Relationship Id="rId7" Type="http://schemas.openxmlformats.org/officeDocument/2006/relationships/image" Target="../media/image53.wmf"/><Relationship Id="rId6" Type="http://schemas.openxmlformats.org/officeDocument/2006/relationships/image" Target="../media/image52.wmf"/><Relationship Id="rId5" Type="http://schemas.openxmlformats.org/officeDocument/2006/relationships/image" Target="../media/image51.wmf"/><Relationship Id="rId4" Type="http://schemas.openxmlformats.org/officeDocument/2006/relationships/image" Target="../media/image50.wmf"/><Relationship Id="rId3" Type="http://schemas.openxmlformats.org/officeDocument/2006/relationships/image" Target="../media/image49.wmf"/><Relationship Id="rId2" Type="http://schemas.openxmlformats.org/officeDocument/2006/relationships/image" Target="../media/image48.wmf"/><Relationship Id="rId1" Type="http://schemas.openxmlformats.org/officeDocument/2006/relationships/image" Target="../media/image47.wmf"/></Relationships>
</file>

<file path=ppt/drawings/_rels/vmlDrawing12.vml.rels><?xml version="1.0" encoding="UTF-8" standalone="yes"?>
<Relationships xmlns="http://schemas.openxmlformats.org/package/2006/relationships"><Relationship Id="rId9" Type="http://schemas.openxmlformats.org/officeDocument/2006/relationships/image" Target="../media/image65.wmf"/><Relationship Id="rId8" Type="http://schemas.openxmlformats.org/officeDocument/2006/relationships/image" Target="../media/image64.wmf"/><Relationship Id="rId7" Type="http://schemas.openxmlformats.org/officeDocument/2006/relationships/image" Target="../media/image63.wmf"/><Relationship Id="rId6" Type="http://schemas.openxmlformats.org/officeDocument/2006/relationships/image" Target="../media/image62.wmf"/><Relationship Id="rId5" Type="http://schemas.openxmlformats.org/officeDocument/2006/relationships/image" Target="../media/image61.wmf"/><Relationship Id="rId4" Type="http://schemas.openxmlformats.org/officeDocument/2006/relationships/image" Target="../media/image60.wmf"/><Relationship Id="rId3" Type="http://schemas.openxmlformats.org/officeDocument/2006/relationships/image" Target="../media/image59.wmf"/><Relationship Id="rId2" Type="http://schemas.openxmlformats.org/officeDocument/2006/relationships/image" Target="../media/image58.wmf"/><Relationship Id="rId1" Type="http://schemas.openxmlformats.org/officeDocument/2006/relationships/image" Target="../media/image57.wmf"/></Relationships>
</file>

<file path=ppt/drawings/_rels/vmlDrawing13.vml.rels><?xml version="1.0" encoding="UTF-8" standalone="yes"?>
<Relationships xmlns="http://schemas.openxmlformats.org/package/2006/relationships"><Relationship Id="rId7" Type="http://schemas.openxmlformats.org/officeDocument/2006/relationships/image" Target="../media/image72.wmf"/><Relationship Id="rId6" Type="http://schemas.openxmlformats.org/officeDocument/2006/relationships/image" Target="../media/image71.wmf"/><Relationship Id="rId5" Type="http://schemas.openxmlformats.org/officeDocument/2006/relationships/image" Target="../media/image70.wmf"/><Relationship Id="rId4" Type="http://schemas.openxmlformats.org/officeDocument/2006/relationships/image" Target="../media/image69.wmf"/><Relationship Id="rId3" Type="http://schemas.openxmlformats.org/officeDocument/2006/relationships/image" Target="../media/image68.wmf"/><Relationship Id="rId2" Type="http://schemas.openxmlformats.org/officeDocument/2006/relationships/image" Target="../media/image67.wmf"/><Relationship Id="rId1" Type="http://schemas.openxmlformats.org/officeDocument/2006/relationships/image" Target="../media/image66.wmf"/></Relationships>
</file>

<file path=ppt/drawings/_rels/vmlDrawing14.vml.rels><?xml version="1.0" encoding="UTF-8" standalone="yes"?>
<Relationships xmlns="http://schemas.openxmlformats.org/package/2006/relationships"><Relationship Id="rId2" Type="http://schemas.openxmlformats.org/officeDocument/2006/relationships/image" Target="../media/image74.wmf"/><Relationship Id="rId1" Type="http://schemas.openxmlformats.org/officeDocument/2006/relationships/image" Target="../media/image73.wmf"/></Relationships>
</file>

<file path=ppt/drawings/_rels/vmlDrawing15.vml.rels><?xml version="1.0" encoding="UTF-8" standalone="yes"?>
<Relationships xmlns="http://schemas.openxmlformats.org/package/2006/relationships"><Relationship Id="rId5" Type="http://schemas.openxmlformats.org/officeDocument/2006/relationships/image" Target="../media/image79.wmf"/><Relationship Id="rId4" Type="http://schemas.openxmlformats.org/officeDocument/2006/relationships/image" Target="../media/image78.wmf"/><Relationship Id="rId3" Type="http://schemas.openxmlformats.org/officeDocument/2006/relationships/image" Target="../media/image77.wmf"/><Relationship Id="rId2" Type="http://schemas.openxmlformats.org/officeDocument/2006/relationships/image" Target="../media/image76.wmf"/><Relationship Id="rId1" Type="http://schemas.openxmlformats.org/officeDocument/2006/relationships/image" Target="../media/image75.w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82.wmf"/></Relationships>
</file>

<file path=ppt/drawings/_rels/vmlDrawing17.vml.rels><?xml version="1.0" encoding="UTF-8" standalone="yes"?>
<Relationships xmlns="http://schemas.openxmlformats.org/package/2006/relationships"><Relationship Id="rId2" Type="http://schemas.openxmlformats.org/officeDocument/2006/relationships/image" Target="../media/image84.wmf"/><Relationship Id="rId1" Type="http://schemas.openxmlformats.org/officeDocument/2006/relationships/image" Target="../media/image83.wmf"/></Relationships>
</file>

<file path=ppt/drawings/_rels/vmlDrawing18.vml.rels><?xml version="1.0" encoding="UTF-8" standalone="yes"?>
<Relationships xmlns="http://schemas.openxmlformats.org/package/2006/relationships"><Relationship Id="rId6" Type="http://schemas.openxmlformats.org/officeDocument/2006/relationships/image" Target="../media/image90.wmf"/><Relationship Id="rId5" Type="http://schemas.openxmlformats.org/officeDocument/2006/relationships/image" Target="../media/image89.wmf"/><Relationship Id="rId4" Type="http://schemas.openxmlformats.org/officeDocument/2006/relationships/image" Target="../media/image88.wmf"/><Relationship Id="rId3" Type="http://schemas.openxmlformats.org/officeDocument/2006/relationships/image" Target="../media/image87.wmf"/><Relationship Id="rId2" Type="http://schemas.openxmlformats.org/officeDocument/2006/relationships/image" Target="../media/image86.wmf"/><Relationship Id="rId1" Type="http://schemas.openxmlformats.org/officeDocument/2006/relationships/image" Target="../media/image85.w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91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drawings/_rels/vmlDrawing20.vml.rels><?xml version="1.0" encoding="UTF-8" standalone="yes"?>
<Relationships xmlns="http://schemas.openxmlformats.org/package/2006/relationships"><Relationship Id="rId2" Type="http://schemas.openxmlformats.org/officeDocument/2006/relationships/image" Target="../media/image94.wmf"/><Relationship Id="rId1" Type="http://schemas.openxmlformats.org/officeDocument/2006/relationships/image" Target="../media/image93.w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5.wmf"/></Relationships>
</file>

<file path=ppt/drawings/_rels/vmlDrawing22.vml.rels><?xml version="1.0" encoding="UTF-8" standalone="yes"?>
<Relationships xmlns="http://schemas.openxmlformats.org/package/2006/relationships"><Relationship Id="rId2" Type="http://schemas.openxmlformats.org/officeDocument/2006/relationships/image" Target="../media/image96.wmf"/><Relationship Id="rId1" Type="http://schemas.openxmlformats.org/officeDocument/2006/relationships/image" Target="../media/image95.wmf"/></Relationships>
</file>

<file path=ppt/drawings/_rels/vmlDrawing23.vml.rels><?xml version="1.0" encoding="UTF-8" standalone="yes"?>
<Relationships xmlns="http://schemas.openxmlformats.org/package/2006/relationships"><Relationship Id="rId5" Type="http://schemas.openxmlformats.org/officeDocument/2006/relationships/image" Target="../media/image101.wmf"/><Relationship Id="rId4" Type="http://schemas.openxmlformats.org/officeDocument/2006/relationships/image" Target="../media/image100.wmf"/><Relationship Id="rId3" Type="http://schemas.openxmlformats.org/officeDocument/2006/relationships/image" Target="../media/image99.wmf"/><Relationship Id="rId2" Type="http://schemas.openxmlformats.org/officeDocument/2006/relationships/image" Target="../media/image98.wmf"/><Relationship Id="rId1" Type="http://schemas.openxmlformats.org/officeDocument/2006/relationships/image" Target="../media/image97.wmf"/></Relationships>
</file>

<file path=ppt/drawings/_rels/vmlDrawing2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wmf"/><Relationship Id="rId1" Type="http://schemas.openxmlformats.org/officeDocument/2006/relationships/image" Target="../media/image102.wmf"/></Relationships>
</file>

<file path=ppt/drawings/_rels/vmlDrawing25.vml.rels><?xml version="1.0" encoding="UTF-8" standalone="yes"?>
<Relationships xmlns="http://schemas.openxmlformats.org/package/2006/relationships"><Relationship Id="rId4" Type="http://schemas.openxmlformats.org/officeDocument/2006/relationships/image" Target="../media/image107.wmf"/><Relationship Id="rId3" Type="http://schemas.openxmlformats.org/officeDocument/2006/relationships/image" Target="../media/image106.wmf"/><Relationship Id="rId2" Type="http://schemas.openxmlformats.org/officeDocument/2006/relationships/image" Target="../media/image105.wmf"/><Relationship Id="rId1" Type="http://schemas.openxmlformats.org/officeDocument/2006/relationships/image" Target="../media/image104.w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8.wmf"/></Relationships>
</file>

<file path=ppt/drawings/_rels/vmlDrawing27.vml.rels><?xml version="1.0" encoding="UTF-8" standalone="yes"?>
<Relationships xmlns="http://schemas.openxmlformats.org/package/2006/relationships"><Relationship Id="rId9" Type="http://schemas.openxmlformats.org/officeDocument/2006/relationships/image" Target="../media/image119.wmf"/><Relationship Id="rId8" Type="http://schemas.openxmlformats.org/officeDocument/2006/relationships/image" Target="../media/image118.wmf"/><Relationship Id="rId7" Type="http://schemas.openxmlformats.org/officeDocument/2006/relationships/image" Target="../media/image117.wmf"/><Relationship Id="rId6" Type="http://schemas.openxmlformats.org/officeDocument/2006/relationships/image" Target="../media/image116.wmf"/><Relationship Id="rId5" Type="http://schemas.openxmlformats.org/officeDocument/2006/relationships/image" Target="../media/image115.wmf"/><Relationship Id="rId4" Type="http://schemas.openxmlformats.org/officeDocument/2006/relationships/image" Target="../media/image114.wmf"/><Relationship Id="rId3" Type="http://schemas.openxmlformats.org/officeDocument/2006/relationships/image" Target="../media/image113.wmf"/><Relationship Id="rId2" Type="http://schemas.openxmlformats.org/officeDocument/2006/relationships/image" Target="../media/image112.wmf"/><Relationship Id="rId13" Type="http://schemas.openxmlformats.org/officeDocument/2006/relationships/image" Target="../media/image123.wmf"/><Relationship Id="rId12" Type="http://schemas.openxmlformats.org/officeDocument/2006/relationships/image" Target="../media/image122.wmf"/><Relationship Id="rId11" Type="http://schemas.openxmlformats.org/officeDocument/2006/relationships/image" Target="../media/image121.wmf"/><Relationship Id="rId10" Type="http://schemas.openxmlformats.org/officeDocument/2006/relationships/image" Target="../media/image120.wmf"/><Relationship Id="rId1" Type="http://schemas.openxmlformats.org/officeDocument/2006/relationships/image" Target="../media/image111.w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4.wmf"/></Relationships>
</file>

<file path=ppt/drawings/_rels/vmlDrawing29.vml.rels><?xml version="1.0" encoding="UTF-8" standalone="yes"?>
<Relationships xmlns="http://schemas.openxmlformats.org/package/2006/relationships"><Relationship Id="rId9" Type="http://schemas.openxmlformats.org/officeDocument/2006/relationships/image" Target="../media/image133.wmf"/><Relationship Id="rId8" Type="http://schemas.openxmlformats.org/officeDocument/2006/relationships/image" Target="../media/image132.wmf"/><Relationship Id="rId7" Type="http://schemas.openxmlformats.org/officeDocument/2006/relationships/image" Target="../media/image131.wmf"/><Relationship Id="rId6" Type="http://schemas.openxmlformats.org/officeDocument/2006/relationships/image" Target="../media/image130.wmf"/><Relationship Id="rId5" Type="http://schemas.openxmlformats.org/officeDocument/2006/relationships/image" Target="../media/image129.wmf"/><Relationship Id="rId4" Type="http://schemas.openxmlformats.org/officeDocument/2006/relationships/image" Target="../media/image128.wmf"/><Relationship Id="rId3" Type="http://schemas.openxmlformats.org/officeDocument/2006/relationships/image" Target="../media/image127.wmf"/><Relationship Id="rId2" Type="http://schemas.openxmlformats.org/officeDocument/2006/relationships/image" Target="../media/image126.wmf"/><Relationship Id="rId13" Type="http://schemas.openxmlformats.org/officeDocument/2006/relationships/image" Target="../media/image137.wmf"/><Relationship Id="rId12" Type="http://schemas.openxmlformats.org/officeDocument/2006/relationships/image" Target="../media/image136.wmf"/><Relationship Id="rId11" Type="http://schemas.openxmlformats.org/officeDocument/2006/relationships/image" Target="../media/image135.wmf"/><Relationship Id="rId10" Type="http://schemas.openxmlformats.org/officeDocument/2006/relationships/image" Target="../media/image134.wmf"/><Relationship Id="rId1" Type="http://schemas.openxmlformats.org/officeDocument/2006/relationships/image" Target="../media/image125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drawings/_rels/vmlDrawing30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wmf"/><Relationship Id="rId1" Type="http://schemas.openxmlformats.org/officeDocument/2006/relationships/image" Target="../media/image138.wmf"/></Relationships>
</file>

<file path=ppt/drawings/_rels/vmlDrawing31.vml.rels><?xml version="1.0" encoding="UTF-8" standalone="yes"?>
<Relationships xmlns="http://schemas.openxmlformats.org/package/2006/relationships"><Relationship Id="rId6" Type="http://schemas.openxmlformats.org/officeDocument/2006/relationships/image" Target="../media/image147.wmf"/><Relationship Id="rId5" Type="http://schemas.openxmlformats.org/officeDocument/2006/relationships/image" Target="../media/image146.wmf"/><Relationship Id="rId4" Type="http://schemas.openxmlformats.org/officeDocument/2006/relationships/image" Target="../media/image145.wmf"/><Relationship Id="rId3" Type="http://schemas.openxmlformats.org/officeDocument/2006/relationships/image" Target="../media/image144.wmf"/><Relationship Id="rId2" Type="http://schemas.openxmlformats.org/officeDocument/2006/relationships/image" Target="../media/image143.wmf"/><Relationship Id="rId1" Type="http://schemas.openxmlformats.org/officeDocument/2006/relationships/image" Target="../media/image142.png"/></Relationships>
</file>

<file path=ppt/drawings/_rels/vmlDrawing32.vml.rels><?xml version="1.0" encoding="UTF-8" standalone="yes"?>
<Relationships xmlns="http://schemas.openxmlformats.org/package/2006/relationships"><Relationship Id="rId6" Type="http://schemas.openxmlformats.org/officeDocument/2006/relationships/image" Target="../media/image152.wmf"/><Relationship Id="rId5" Type="http://schemas.openxmlformats.org/officeDocument/2006/relationships/image" Target="../media/image151.wmf"/><Relationship Id="rId4" Type="http://schemas.openxmlformats.org/officeDocument/2006/relationships/image" Target="../media/image146.wmf"/><Relationship Id="rId3" Type="http://schemas.openxmlformats.org/officeDocument/2006/relationships/image" Target="../media/image150.wmf"/><Relationship Id="rId2" Type="http://schemas.openxmlformats.org/officeDocument/2006/relationships/image" Target="../media/image149.wmf"/><Relationship Id="rId1" Type="http://schemas.openxmlformats.org/officeDocument/2006/relationships/image" Target="../media/image148.wmf"/></Relationships>
</file>

<file path=ppt/drawings/_rels/vmlDrawing3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4.wmf"/></Relationships>
</file>

<file path=ppt/drawings/_rels/vmlDrawing34.vml.rels><?xml version="1.0" encoding="UTF-8" standalone="yes"?>
<Relationships xmlns="http://schemas.openxmlformats.org/package/2006/relationships"><Relationship Id="rId5" Type="http://schemas.openxmlformats.org/officeDocument/2006/relationships/image" Target="../media/image159.wmf"/><Relationship Id="rId4" Type="http://schemas.openxmlformats.org/officeDocument/2006/relationships/image" Target="../media/image158.wmf"/><Relationship Id="rId3" Type="http://schemas.openxmlformats.org/officeDocument/2006/relationships/image" Target="../media/image157.wmf"/><Relationship Id="rId2" Type="http://schemas.openxmlformats.org/officeDocument/2006/relationships/image" Target="../media/image156.wmf"/><Relationship Id="rId1" Type="http://schemas.openxmlformats.org/officeDocument/2006/relationships/image" Target="../media/image155.wmf"/></Relationships>
</file>

<file path=ppt/drawings/_rels/vmlDrawing3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wmf"/><Relationship Id="rId2" Type="http://schemas.openxmlformats.org/officeDocument/2006/relationships/image" Target="../media/image161.wmf"/><Relationship Id="rId1" Type="http://schemas.openxmlformats.org/officeDocument/2006/relationships/image" Target="../media/image160.wmf"/></Relationships>
</file>

<file path=ppt/drawings/_rels/vmlDrawing3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5.png"/></Relationships>
</file>

<file path=ppt/drawings/_rels/vmlDrawing37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wmf"/><Relationship Id="rId2" Type="http://schemas.openxmlformats.org/officeDocument/2006/relationships/image" Target="../media/image168.wmf"/><Relationship Id="rId1" Type="http://schemas.openxmlformats.org/officeDocument/2006/relationships/image" Target="../media/image167.png"/></Relationships>
</file>

<file path=ppt/drawings/_rels/vmlDrawing38.vml.rels><?xml version="1.0" encoding="UTF-8" standalone="yes"?>
<Relationships xmlns="http://schemas.openxmlformats.org/package/2006/relationships"><Relationship Id="rId4" Type="http://schemas.openxmlformats.org/officeDocument/2006/relationships/image" Target="../media/image170.wmf"/><Relationship Id="rId3" Type="http://schemas.openxmlformats.org/officeDocument/2006/relationships/image" Target="../media/image169.wmf"/><Relationship Id="rId2" Type="http://schemas.openxmlformats.org/officeDocument/2006/relationships/image" Target="../media/image168.wmf"/><Relationship Id="rId1" Type="http://schemas.openxmlformats.org/officeDocument/2006/relationships/image" Target="../media/image167.png"/></Relationships>
</file>

<file path=ppt/drawings/_rels/vmlDrawing3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2.wmf"/></Relationships>
</file>

<file path=ppt/drawings/_rels/vmlDrawing4.vml.rels><?xml version="1.0" encoding="UTF-8" standalone="yes"?>
<Relationships xmlns="http://schemas.openxmlformats.org/package/2006/relationships"><Relationship Id="rId6" Type="http://schemas.openxmlformats.org/officeDocument/2006/relationships/image" Target="../media/image10.wmf"/><Relationship Id="rId5" Type="http://schemas.openxmlformats.org/officeDocument/2006/relationships/image" Target="../media/image16.wmf"/><Relationship Id="rId4" Type="http://schemas.openxmlformats.org/officeDocument/2006/relationships/image" Target="../media/image15.wmf"/><Relationship Id="rId3" Type="http://schemas.openxmlformats.org/officeDocument/2006/relationships/image" Target="../media/image14.wmf"/><Relationship Id="rId2" Type="http://schemas.openxmlformats.org/officeDocument/2006/relationships/image" Target="../media/image13.wmf"/><Relationship Id="rId1" Type="http://schemas.openxmlformats.org/officeDocument/2006/relationships/image" Target="../media/image12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8.wmf"/><Relationship Id="rId2" Type="http://schemas.openxmlformats.org/officeDocument/2006/relationships/image" Target="../media/image17.wmf"/><Relationship Id="rId1" Type="http://schemas.openxmlformats.org/officeDocument/2006/relationships/image" Target="../media/image10.wmf"/></Relationships>
</file>

<file path=ppt/drawings/_rels/vmlDrawing6.vml.rels><?xml version="1.0" encoding="UTF-8" standalone="yes"?>
<Relationships xmlns="http://schemas.openxmlformats.org/package/2006/relationships"><Relationship Id="rId6" Type="http://schemas.openxmlformats.org/officeDocument/2006/relationships/image" Target="../media/image26.wmf"/><Relationship Id="rId5" Type="http://schemas.openxmlformats.org/officeDocument/2006/relationships/image" Target="../media/image25.wmf"/><Relationship Id="rId4" Type="http://schemas.openxmlformats.org/officeDocument/2006/relationships/image" Target="../media/image23.wmf"/><Relationship Id="rId3" Type="http://schemas.openxmlformats.org/officeDocument/2006/relationships/image" Target="../media/image22.wmf"/><Relationship Id="rId2" Type="http://schemas.openxmlformats.org/officeDocument/2006/relationships/image" Target="../media/image21.wmf"/><Relationship Id="rId1" Type="http://schemas.openxmlformats.org/officeDocument/2006/relationships/image" Target="../media/image20.wmf"/></Relationships>
</file>

<file path=ppt/drawings/_rels/vmlDrawing7.vml.rels><?xml version="1.0" encoding="UTF-8" standalone="yes"?>
<Relationships xmlns="http://schemas.openxmlformats.org/package/2006/relationships"><Relationship Id="rId6" Type="http://schemas.openxmlformats.org/officeDocument/2006/relationships/image" Target="../media/image33.wmf"/><Relationship Id="rId5" Type="http://schemas.openxmlformats.org/officeDocument/2006/relationships/image" Target="../media/image32.wmf"/><Relationship Id="rId4" Type="http://schemas.openxmlformats.org/officeDocument/2006/relationships/image" Target="../media/image31.wmf"/><Relationship Id="rId3" Type="http://schemas.openxmlformats.org/officeDocument/2006/relationships/image" Target="../media/image30.wmf"/><Relationship Id="rId2" Type="http://schemas.openxmlformats.org/officeDocument/2006/relationships/image" Target="../media/image29.wmf"/><Relationship Id="rId1" Type="http://schemas.openxmlformats.org/officeDocument/2006/relationships/image" Target="../media/image28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png"/></Relationships>
</file>

<file path=ppt/drawings/_rels/vmlDrawing9.vml.rels><?xml version="1.0" encoding="UTF-8" standalone="yes"?>
<Relationships xmlns="http://schemas.openxmlformats.org/package/2006/relationships"><Relationship Id="rId5" Type="http://schemas.openxmlformats.org/officeDocument/2006/relationships/image" Target="../media/image38.wmf"/><Relationship Id="rId4" Type="http://schemas.openxmlformats.org/officeDocument/2006/relationships/image" Target="../media/image37.wmf"/><Relationship Id="rId3" Type="http://schemas.openxmlformats.org/officeDocument/2006/relationships/image" Target="../media/image36.wmf"/><Relationship Id="rId2" Type="http://schemas.openxmlformats.org/officeDocument/2006/relationships/image" Target="../media/image35.wmf"/><Relationship Id="rId1" Type="http://schemas.openxmlformats.org/officeDocument/2006/relationships/image" Target="../media/image34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fontAlgn="base"/>
            <a:fld id="{D2A48B96-639E-45A3-A0BA-2464DFDB1FAA}" type="datetimeFigureOut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2052" name="幻灯片图像占位符 3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053" name="备注占位符 4"/>
          <p:cNvSpPr>
            <a:spLocks noGrp="1"/>
          </p:cNvSpPr>
          <p:nvPr>
            <p:ph type="body" sz="quarter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t"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 indent="0"/>
            <a:r>
              <a:rPr lang="zh-CN" altLang="en-US"/>
              <a:t>第二级</a:t>
            </a:r>
            <a:endParaRPr lang="zh-CN" altLang="en-US"/>
          </a:p>
          <a:p>
            <a:pPr lvl="2" indent="0"/>
            <a:r>
              <a:rPr lang="zh-CN" altLang="en-US"/>
              <a:t>第三级</a:t>
            </a:r>
            <a:endParaRPr lang="zh-CN" altLang="en-US"/>
          </a:p>
          <a:p>
            <a:pPr lvl="3" indent="0"/>
            <a:r>
              <a:rPr lang="zh-CN" altLang="en-US"/>
              <a:t>第四级</a:t>
            </a:r>
            <a:endParaRPr lang="zh-CN" altLang="en-US"/>
          </a:p>
          <a:p>
            <a:pPr lvl="4" indent="0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fontAlgn="base"/>
            <a:fld id="{A6837353-30EB-4A48-80EB-173D804AEFBD}" type="slidenum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313" name="幻灯片图像占位符 1"/>
          <p:cNvSpPr>
            <a:spLocks noGrp="1" noRot="1"/>
          </p:cNvSpPr>
          <p:nvPr>
            <p:ph type="sldImg"/>
          </p:nvPr>
        </p:nvSpPr>
        <p:spPr>
          <a:ln/>
        </p:spPr>
      </p:sp>
      <p:sp>
        <p:nvSpPr>
          <p:cNvPr id="13314" name="文本占位符 2"/>
          <p:cNvSpPr>
            <a:spLocks noGrp="1"/>
          </p:cNvSpPr>
          <p:nvPr>
            <p:ph type="body"/>
          </p:nvPr>
        </p:nvSpPr>
        <p:spPr>
          <a:ln/>
        </p:spPr>
        <p:txBody>
          <a:bodyPr lIns="91440" tIns="45720" rIns="91440" bIns="45720" anchor="t"/>
          <a:p>
            <a:pPr lvl="0"/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p>
            <a:pPr lvl="0" algn="r" eaLnBrk="1" fontAlgn="base" hangingPunct="1"/>
            <a:fld id="{9A0DB2DC-4C9A-4742-B13C-FB6460FD3503}" type="slidenum">
              <a:rPr lang="zh-CN" altLang="en-US" sz="1400" b="0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z="1400" b="0" strike="noStrike" noProof="1" dirty="0"/>
          </a:p>
        </p:txBody>
      </p:sp>
    </p:spTree>
  </p:cSld>
  <p:clrMapOvr>
    <a:masterClrMapping/>
  </p:clrMapOvr>
  <p:transition spd="slow" advClick="0">
    <p:wedg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p>
            <a:pPr lvl="0" algn="r" eaLnBrk="1" fontAlgn="base" hangingPunct="1"/>
            <a:fld id="{9A0DB2DC-4C9A-4742-B13C-FB6460FD3503}" type="slidenum">
              <a:rPr lang="zh-CN" altLang="en-US" sz="1400" b="0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z="1400" b="0" strike="noStrike" noProof="1" dirty="0"/>
          </a:p>
        </p:txBody>
      </p:sp>
    </p:spTree>
  </p:cSld>
  <p:clrMapOvr>
    <a:masterClrMapping/>
  </p:clrMapOvr>
  <p:transition spd="slow" advClick="0">
    <p:wedg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11950" y="260350"/>
            <a:ext cx="2057400" cy="5561013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539750" y="260350"/>
            <a:ext cx="6052930" cy="5561013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p>
            <a:pPr lvl="0" algn="r" eaLnBrk="1" fontAlgn="base" hangingPunct="1"/>
            <a:fld id="{9A0DB2DC-4C9A-4742-B13C-FB6460FD3503}" type="slidenum">
              <a:rPr lang="zh-CN" altLang="en-US" sz="1400" b="0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z="1400" b="0" strike="noStrike" noProof="1" dirty="0"/>
          </a:p>
        </p:txBody>
      </p:sp>
    </p:spTree>
  </p:cSld>
  <p:clrMapOvr>
    <a:masterClrMapping/>
  </p:clrMapOvr>
  <p:transition spd="slow" advClick="0">
    <p:wedg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p>
            <a:pPr lvl="0" algn="r" eaLnBrk="1" fontAlgn="base" hangingPunct="1"/>
            <a:fld id="{9A0DB2DC-4C9A-4742-B13C-FB6460FD3503}" type="slidenum">
              <a:rPr lang="zh-CN" altLang="en-US" sz="1400" b="0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z="1400" b="0" strike="noStrike" noProof="1" dirty="0"/>
          </a:p>
        </p:txBody>
      </p:sp>
    </p:spTree>
  </p:cSld>
  <p:clrMapOvr>
    <a:masterClrMapping/>
  </p:clrMapOvr>
  <p:transition spd="slow" advClick="0">
    <p:wedg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p>
            <a:pPr lvl="0" algn="r" eaLnBrk="1" fontAlgn="base" hangingPunct="1"/>
            <a:fld id="{9A0DB2DC-4C9A-4742-B13C-FB6460FD3503}" type="slidenum">
              <a:rPr lang="zh-CN" altLang="en-US" sz="1400" b="0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z="1400" b="0" strike="noStrike" noProof="1" dirty="0"/>
          </a:p>
        </p:txBody>
      </p:sp>
    </p:spTree>
  </p:cSld>
  <p:clrMapOvr>
    <a:masterClrMapping/>
  </p:clrMapOvr>
  <p:transition spd="slow" advClick="0">
    <p:wedg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539750" y="1628775"/>
            <a:ext cx="4032504" cy="4192588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736846" y="1628775"/>
            <a:ext cx="4032504" cy="4192588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1"/>
          </p:nvPr>
        </p:nvSpPr>
        <p:spPr/>
        <p:txBody>
          <a:bodyPr/>
          <a:p>
            <a:pPr lvl="0" algn="r" eaLnBrk="1" fontAlgn="base" hangingPunct="1"/>
            <a:fld id="{9A0DB2DC-4C9A-4742-B13C-FB6460FD3503}" type="slidenum">
              <a:rPr lang="zh-CN" altLang="en-US" sz="1400" b="0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z="1400" b="0" strike="noStrike" noProof="1" dirty="0"/>
          </a:p>
        </p:txBody>
      </p:sp>
    </p:spTree>
  </p:cSld>
  <p:clrMapOvr>
    <a:masterClrMapping/>
  </p:clrMapOvr>
  <p:transition spd="slow" advClick="0">
    <p:wedg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1"/>
          </p:nvPr>
        </p:nvSpPr>
        <p:spPr/>
        <p:txBody>
          <a:bodyPr/>
          <a:p>
            <a:pPr lvl="0" algn="r" eaLnBrk="1" fontAlgn="base" hangingPunct="1"/>
            <a:fld id="{9A0DB2DC-4C9A-4742-B13C-FB6460FD3503}" type="slidenum">
              <a:rPr lang="zh-CN" altLang="en-US" sz="1400" b="0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z="1400" b="0" strike="noStrike" noProof="1" dirty="0"/>
          </a:p>
        </p:txBody>
      </p:sp>
    </p:spTree>
  </p:cSld>
  <p:clrMapOvr>
    <a:masterClrMapping/>
  </p:clrMapOvr>
  <p:transition spd="slow" advClick="0">
    <p:wedg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p>
            <a:pPr lvl="0" algn="r" eaLnBrk="1" fontAlgn="base" hangingPunct="1"/>
            <a:fld id="{9A0DB2DC-4C9A-4742-B13C-FB6460FD3503}" type="slidenum">
              <a:rPr lang="zh-CN" altLang="en-US" sz="1400" b="0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z="1400" b="0" strike="noStrike" noProof="1" dirty="0"/>
          </a:p>
        </p:txBody>
      </p:sp>
    </p:spTree>
  </p:cSld>
  <p:clrMapOvr>
    <a:masterClrMapping/>
  </p:clrMapOvr>
  <p:transition spd="slow" advClick="0">
    <p:wedg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1"/>
          </p:nvPr>
        </p:nvSpPr>
        <p:spPr/>
        <p:txBody>
          <a:bodyPr/>
          <a:p>
            <a:pPr lvl="0" algn="r" eaLnBrk="1" fontAlgn="base" hangingPunct="1"/>
            <a:fld id="{9A0DB2DC-4C9A-4742-B13C-FB6460FD3503}" type="slidenum">
              <a:rPr lang="zh-CN" altLang="en-US" sz="1400" b="0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z="1400" b="0" strike="noStrike" noProof="1" dirty="0"/>
          </a:p>
        </p:txBody>
      </p:sp>
    </p:spTree>
  </p:cSld>
  <p:clrMapOvr>
    <a:masterClrMapping/>
  </p:clrMapOvr>
  <p:transition spd="slow" advClick="0">
    <p:wedg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1"/>
          </p:nvPr>
        </p:nvSpPr>
        <p:spPr/>
        <p:txBody>
          <a:bodyPr/>
          <a:p>
            <a:pPr lvl="0" algn="r" eaLnBrk="1" fontAlgn="base" hangingPunct="1"/>
            <a:fld id="{9A0DB2DC-4C9A-4742-B13C-FB6460FD3503}" type="slidenum">
              <a:rPr lang="zh-CN" altLang="en-US" sz="1400" b="0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z="1400" b="0" strike="noStrike" noProof="1" dirty="0"/>
          </a:p>
        </p:txBody>
      </p:sp>
    </p:spTree>
  </p:cSld>
  <p:clrMapOvr>
    <a:masterClrMapping/>
  </p:clrMapOvr>
  <p:transition spd="slow" advClick="0">
    <p:wedg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1"/>
          </p:nvPr>
        </p:nvSpPr>
        <p:spPr/>
        <p:txBody>
          <a:bodyPr/>
          <a:p>
            <a:pPr lvl="0" algn="r" eaLnBrk="1" fontAlgn="base" hangingPunct="1"/>
            <a:fld id="{9A0DB2DC-4C9A-4742-B13C-FB6460FD3503}" type="slidenum">
              <a:rPr lang="zh-CN" altLang="en-US" sz="1400" b="0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z="1400" b="0" strike="noStrike" noProof="1" dirty="0"/>
          </a:p>
        </p:txBody>
      </p:sp>
    </p:spTree>
  </p:cSld>
  <p:clrMapOvr>
    <a:masterClrMapping/>
  </p:clrMapOvr>
  <p:transition spd="slow" advClick="0">
    <p:wedge/>
  </p:transition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5" Type="http://schemas.openxmlformats.org/officeDocument/2006/relationships/image" Target="../media/image4.png"/><Relationship Id="rId14" Type="http://schemas.openxmlformats.org/officeDocument/2006/relationships/image" Target="../media/image3.png"/><Relationship Id="rId13" Type="http://schemas.openxmlformats.org/officeDocument/2006/relationships/image" Target="../media/image2.png"/><Relationship Id="rId12" Type="http://schemas.openxmlformats.org/officeDocument/2006/relationships/image" Target="../media/image1.jpe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1026" name="Picture 2" descr="图片1"/>
          <p:cNvPicPr>
            <a:picLocks noChangeAspect="1"/>
          </p:cNvPicPr>
          <p:nvPr userDrawn="1"/>
        </p:nvPicPr>
        <p:blipFill>
          <a:blip r:embed="rId12">
            <a:lum bright="12000"/>
          </a:blip>
          <a:srcRect t="22249" b="6903"/>
          <a:stretch>
            <a:fillRect/>
          </a:stretch>
        </p:blipFill>
        <p:spPr>
          <a:xfrm>
            <a:off x="0" y="476250"/>
            <a:ext cx="9144000" cy="597693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27" name="Picture 3"/>
          <p:cNvPicPr>
            <a:picLocks noChangeAspect="1"/>
          </p:cNvPicPr>
          <p:nvPr userDrawn="1"/>
        </p:nvPicPr>
        <p:blipFill>
          <a:blip r:embed="rId13"/>
          <a:srcRect l="19189" t="96094" r="14372"/>
          <a:stretch>
            <a:fillRect/>
          </a:stretch>
        </p:blipFill>
        <p:spPr>
          <a:xfrm>
            <a:off x="0" y="6453188"/>
            <a:ext cx="9144000" cy="404812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1028" name="Text Box 4"/>
          <p:cNvGrpSpPr/>
          <p:nvPr userDrawn="1"/>
        </p:nvGrpSpPr>
        <p:grpSpPr>
          <a:xfrm>
            <a:off x="-6350" y="-6350"/>
            <a:ext cx="9156700" cy="712788"/>
            <a:chOff x="0" y="0"/>
            <a:chExt cx="5768" cy="449"/>
          </a:xfrm>
        </p:grpSpPr>
        <p:pic>
          <p:nvPicPr>
            <p:cNvPr id="1029" name="Text Box 4"/>
            <p:cNvPicPr/>
            <p:nvPr/>
          </p:nvPicPr>
          <p:blipFill>
            <a:blip r:embed="rId14"/>
            <a:stretch>
              <a:fillRect/>
            </a:stretch>
          </p:blipFill>
          <p:spPr>
            <a:xfrm>
              <a:off x="0" y="0"/>
              <a:ext cx="5768" cy="449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1030" name="文本框 1029"/>
            <p:cNvSpPr txBox="1">
              <a:spLocks noChangeArrowheads="1"/>
            </p:cNvSpPr>
            <p:nvPr/>
          </p:nvSpPr>
          <p:spPr bwMode="auto">
            <a:xfrm>
              <a:off x="4" y="4"/>
              <a:ext cx="5760" cy="4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1031" name="Rectangle 5"/>
          <p:cNvSpPr>
            <a:spLocks noGrp="1"/>
          </p:cNvSpPr>
          <p:nvPr>
            <p:ph type="body"/>
          </p:nvPr>
        </p:nvSpPr>
        <p:spPr>
          <a:xfrm>
            <a:off x="539750" y="1628775"/>
            <a:ext cx="8229600" cy="4192588"/>
          </a:xfrm>
          <a:prstGeom prst="rect">
            <a:avLst/>
          </a:prstGeom>
          <a:noFill/>
          <a:ln w="9525">
            <a:noFill/>
          </a:ln>
        </p:spPr>
        <p:txBody>
          <a:bodyPr anchor="t"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indent="-285750"/>
            <a:r>
              <a:rPr lang="zh-CN" altLang="en-US" dirty="0"/>
              <a:t>第二级</a:t>
            </a:r>
            <a:endParaRPr lang="zh-CN" altLang="en-US" dirty="0"/>
          </a:p>
          <a:p>
            <a:pPr lvl="2" indent="-228600"/>
            <a:r>
              <a:rPr lang="zh-CN" altLang="en-US" dirty="0"/>
              <a:t>第三级</a:t>
            </a:r>
            <a:endParaRPr lang="zh-CN" altLang="en-US" dirty="0"/>
          </a:p>
          <a:p>
            <a:pPr lvl="3" indent="-228600"/>
            <a:r>
              <a:rPr lang="zh-CN" altLang="en-US" dirty="0"/>
              <a:t>第四级</a:t>
            </a:r>
            <a:endParaRPr lang="zh-CN" altLang="en-US" dirty="0"/>
          </a:p>
          <a:p>
            <a:pPr lvl="4" indent="-228600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032" name="Rectangle 6"/>
          <p:cNvSpPr>
            <a:spLocks noGrp="1"/>
          </p:cNvSpPr>
          <p:nvPr>
            <p:ph type="dt" sz="half" idx="2"/>
          </p:nvPr>
        </p:nvSpPr>
        <p:spPr>
          <a:xfrm>
            <a:off x="0" y="6381750"/>
            <a:ext cx="2133600" cy="476250"/>
          </a:xfrm>
          <a:prstGeom prst="rect">
            <a:avLst/>
          </a:prstGeom>
          <a:noFill/>
          <a:ln w="9525">
            <a:noFill/>
            <a:miter/>
          </a:ln>
        </p:spPr>
        <p:txBody>
          <a:bodyPr/>
          <a:lstStyle>
            <a:lvl1pPr>
              <a:defRPr sz="1400" b="0" noProof="1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33" name="Rectangle 7"/>
          <p:cNvSpPr>
            <a:spLocks noGrp="1"/>
          </p:cNvSpPr>
          <p:nvPr>
            <p:ph type="sldNum" sz="quarter" idx="4"/>
          </p:nvPr>
        </p:nvSpPr>
        <p:spPr>
          <a:xfrm>
            <a:off x="7010400" y="6381750"/>
            <a:ext cx="2133600" cy="476250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numCol="1" anchor="t" anchorCtr="0" compatLnSpc="1"/>
          <a:p>
            <a:pPr lvl="0" algn="r" eaLnBrk="1" fontAlgn="base" hangingPunct="1"/>
            <a:fld id="{9A0DB2DC-4C9A-4742-B13C-FB6460FD3503}" type="slidenum">
              <a:rPr lang="zh-CN" altLang="en-US" sz="1400" b="0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z="1400" b="0" strike="noStrike" noProof="1" dirty="0"/>
          </a:p>
        </p:txBody>
      </p:sp>
      <p:sp>
        <p:nvSpPr>
          <p:cNvPr id="1034" name="Line 8"/>
          <p:cNvSpPr/>
          <p:nvPr userDrawn="1"/>
        </p:nvSpPr>
        <p:spPr>
          <a:xfrm>
            <a:off x="0" y="6858000"/>
            <a:ext cx="9144000" cy="0"/>
          </a:xfrm>
          <a:prstGeom prst="line">
            <a:avLst/>
          </a:prstGeom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35" name="Line 9"/>
          <p:cNvSpPr/>
          <p:nvPr userDrawn="1"/>
        </p:nvSpPr>
        <p:spPr>
          <a:xfrm>
            <a:off x="0" y="0"/>
            <a:ext cx="9144000" cy="0"/>
          </a:xfrm>
          <a:prstGeom prst="line">
            <a:avLst/>
          </a:prstGeom>
          <a:ln w="57150" cap="flat" cmpd="thinThick">
            <a:solidFill>
              <a:srgbClr val="3399F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36" name="Line 10"/>
          <p:cNvSpPr/>
          <p:nvPr userDrawn="1"/>
        </p:nvSpPr>
        <p:spPr>
          <a:xfrm>
            <a:off x="0" y="6851650"/>
            <a:ext cx="9144000" cy="6350"/>
          </a:xfrm>
          <a:prstGeom prst="line">
            <a:avLst/>
          </a:prstGeom>
          <a:ln w="57150" cap="flat" cmpd="thinThick">
            <a:solidFill>
              <a:srgbClr val="3399F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37" name="Line 11"/>
          <p:cNvSpPr/>
          <p:nvPr userDrawn="1"/>
        </p:nvSpPr>
        <p:spPr>
          <a:xfrm>
            <a:off x="-26987" y="765175"/>
            <a:ext cx="9170987" cy="0"/>
          </a:xfrm>
          <a:prstGeom prst="line">
            <a:avLst/>
          </a:prstGeom>
          <a:ln w="101600" cap="flat" cmpd="sng">
            <a:solidFill>
              <a:srgbClr val="FFCC00">
                <a:alpha val="63921"/>
              </a:srgbClr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38" name="Line 12"/>
          <p:cNvSpPr/>
          <p:nvPr userDrawn="1"/>
        </p:nvSpPr>
        <p:spPr>
          <a:xfrm flipV="1">
            <a:off x="-26987" y="692150"/>
            <a:ext cx="9170987" cy="1588"/>
          </a:xfrm>
          <a:prstGeom prst="line">
            <a:avLst/>
          </a:prstGeom>
          <a:ln w="57150" cap="flat" cmpd="thinThick">
            <a:solidFill>
              <a:srgbClr val="3399F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39" name="Rectangle 13"/>
          <p:cNvSpPr>
            <a:spLocks noGrp="1"/>
          </p:cNvSpPr>
          <p:nvPr>
            <p:ph type="title"/>
          </p:nvPr>
        </p:nvSpPr>
        <p:spPr>
          <a:xfrm>
            <a:off x="1258888" y="260350"/>
            <a:ext cx="6192837" cy="358775"/>
          </a:xfrm>
          <a:prstGeom prst="rect">
            <a:avLst/>
          </a:prstGeom>
          <a:gradFill rotWithShape="1">
            <a:gsLst>
              <a:gs pos="0">
                <a:srgbClr val="3399FF"/>
              </a:gs>
              <a:gs pos="100000">
                <a:srgbClr val="0000FF"/>
              </a:gs>
            </a:gsLst>
            <a:lin ang="5400000" scaled="1"/>
            <a:tileRect/>
          </a:gradFill>
          <a:ln w="9525">
            <a:noFill/>
          </a:ln>
        </p:spPr>
        <p:txBody>
          <a:bodyPr anchor="ctr"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grpSp>
        <p:nvGrpSpPr>
          <p:cNvPr id="1040" name="Group 14"/>
          <p:cNvGrpSpPr/>
          <p:nvPr userDrawn="1"/>
        </p:nvGrpSpPr>
        <p:grpSpPr>
          <a:xfrm>
            <a:off x="-61912" y="1196975"/>
            <a:ext cx="9205912" cy="647700"/>
            <a:chOff x="0" y="0"/>
            <a:chExt cx="5805" cy="408"/>
          </a:xfrm>
        </p:grpSpPr>
        <p:sp>
          <p:nvSpPr>
            <p:cNvPr id="1041" name="Line 15"/>
            <p:cNvSpPr/>
            <p:nvPr userDrawn="1"/>
          </p:nvSpPr>
          <p:spPr>
            <a:xfrm>
              <a:off x="23" y="0"/>
              <a:ext cx="5760" cy="0"/>
            </a:xfrm>
            <a:prstGeom prst="line">
              <a:avLst/>
            </a:prstGeom>
            <a:ln w="3175" cap="rnd" cmpd="sng">
              <a:solidFill>
                <a:schemeClr val="bg1"/>
              </a:solidFill>
              <a:prstDash val="sysDot"/>
              <a:round/>
              <a:headEnd type="none" w="med" len="med"/>
              <a:tailEnd type="none" w="med" len="med"/>
            </a:ln>
          </p:spPr>
        </p:sp>
        <p:sp>
          <p:nvSpPr>
            <p:cNvPr id="1042" name="Line 16"/>
            <p:cNvSpPr/>
            <p:nvPr userDrawn="1"/>
          </p:nvSpPr>
          <p:spPr>
            <a:xfrm>
              <a:off x="45" y="136"/>
              <a:ext cx="5760" cy="0"/>
            </a:xfrm>
            <a:prstGeom prst="line">
              <a:avLst/>
            </a:prstGeom>
            <a:ln w="3175" cap="rnd" cmpd="sng">
              <a:solidFill>
                <a:schemeClr val="bg1"/>
              </a:solidFill>
              <a:prstDash val="sysDot"/>
              <a:round/>
              <a:headEnd type="none" w="med" len="med"/>
              <a:tailEnd type="none" w="med" len="med"/>
            </a:ln>
          </p:spPr>
        </p:sp>
        <p:sp>
          <p:nvSpPr>
            <p:cNvPr id="1043" name="Line 17"/>
            <p:cNvSpPr/>
            <p:nvPr userDrawn="1"/>
          </p:nvSpPr>
          <p:spPr>
            <a:xfrm>
              <a:off x="0" y="272"/>
              <a:ext cx="5760" cy="0"/>
            </a:xfrm>
            <a:prstGeom prst="line">
              <a:avLst/>
            </a:prstGeom>
            <a:ln w="3175" cap="rnd" cmpd="sng">
              <a:solidFill>
                <a:schemeClr val="bg1"/>
              </a:solidFill>
              <a:prstDash val="sysDot"/>
              <a:round/>
              <a:headEnd type="none" w="med" len="med"/>
              <a:tailEnd type="none" w="med" len="med"/>
            </a:ln>
          </p:spPr>
        </p:sp>
        <p:sp>
          <p:nvSpPr>
            <p:cNvPr id="1044" name="Line 18"/>
            <p:cNvSpPr/>
            <p:nvPr userDrawn="1"/>
          </p:nvSpPr>
          <p:spPr>
            <a:xfrm>
              <a:off x="45" y="272"/>
              <a:ext cx="5760" cy="0"/>
            </a:xfrm>
            <a:prstGeom prst="line">
              <a:avLst/>
            </a:prstGeom>
            <a:ln w="3175" cap="rnd" cmpd="sng">
              <a:solidFill>
                <a:schemeClr val="bg1"/>
              </a:solidFill>
              <a:prstDash val="sysDot"/>
              <a:round/>
              <a:headEnd type="none" w="med" len="med"/>
              <a:tailEnd type="none" w="med" len="med"/>
            </a:ln>
          </p:spPr>
        </p:sp>
        <p:sp>
          <p:nvSpPr>
            <p:cNvPr id="1045" name="Line 19"/>
            <p:cNvSpPr/>
            <p:nvPr userDrawn="1"/>
          </p:nvSpPr>
          <p:spPr>
            <a:xfrm>
              <a:off x="45" y="408"/>
              <a:ext cx="5760" cy="0"/>
            </a:xfrm>
            <a:prstGeom prst="line">
              <a:avLst/>
            </a:prstGeom>
            <a:ln w="3175" cap="rnd" cmpd="sng">
              <a:solidFill>
                <a:schemeClr val="bg1"/>
              </a:solidFill>
              <a:prstDash val="sysDot"/>
              <a:round/>
              <a:headEnd type="none" w="med" len="med"/>
              <a:tailEnd type="none" w="med" len="med"/>
            </a:ln>
          </p:spPr>
        </p:sp>
      </p:grpSp>
      <p:sp>
        <p:nvSpPr>
          <p:cNvPr id="1046" name="Line 20"/>
          <p:cNvSpPr/>
          <p:nvPr userDrawn="1"/>
        </p:nvSpPr>
        <p:spPr>
          <a:xfrm>
            <a:off x="34925" y="2205038"/>
            <a:ext cx="9144000" cy="0"/>
          </a:xfrm>
          <a:prstGeom prst="line">
            <a:avLst/>
          </a:prstGeom>
          <a:ln w="3175" cap="rnd" cmpd="sng">
            <a:solidFill>
              <a:schemeClr val="bg1"/>
            </a:solidFill>
            <a:prstDash val="sysDot"/>
            <a:round/>
            <a:headEnd type="none" w="med" len="med"/>
            <a:tailEnd type="none" w="med" len="med"/>
          </a:ln>
        </p:spPr>
      </p:sp>
      <p:sp>
        <p:nvSpPr>
          <p:cNvPr id="1047" name="Line 21"/>
          <p:cNvSpPr/>
          <p:nvPr userDrawn="1"/>
        </p:nvSpPr>
        <p:spPr>
          <a:xfrm>
            <a:off x="-26987" y="2708275"/>
            <a:ext cx="9134475" cy="0"/>
          </a:xfrm>
          <a:prstGeom prst="line">
            <a:avLst/>
          </a:prstGeom>
          <a:ln w="3175" cap="rnd" cmpd="sng">
            <a:solidFill>
              <a:schemeClr val="bg1"/>
            </a:solidFill>
            <a:prstDash val="sysDot"/>
            <a:round/>
            <a:headEnd type="none" w="med" len="med"/>
            <a:tailEnd type="none" w="med" len="med"/>
          </a:ln>
        </p:spPr>
      </p:sp>
      <p:grpSp>
        <p:nvGrpSpPr>
          <p:cNvPr id="1048" name="Group 22"/>
          <p:cNvGrpSpPr/>
          <p:nvPr userDrawn="1"/>
        </p:nvGrpSpPr>
        <p:grpSpPr>
          <a:xfrm>
            <a:off x="-26987" y="2925763"/>
            <a:ext cx="9205912" cy="647700"/>
            <a:chOff x="0" y="0"/>
            <a:chExt cx="5805" cy="408"/>
          </a:xfrm>
        </p:grpSpPr>
        <p:sp>
          <p:nvSpPr>
            <p:cNvPr id="1049" name="Line 23"/>
            <p:cNvSpPr/>
            <p:nvPr userDrawn="1"/>
          </p:nvSpPr>
          <p:spPr>
            <a:xfrm>
              <a:off x="23" y="0"/>
              <a:ext cx="5760" cy="0"/>
            </a:xfrm>
            <a:prstGeom prst="line">
              <a:avLst/>
            </a:prstGeom>
            <a:ln w="3175" cap="rnd" cmpd="sng">
              <a:solidFill>
                <a:schemeClr val="bg1"/>
              </a:solidFill>
              <a:prstDash val="sysDot"/>
              <a:round/>
              <a:headEnd type="none" w="med" len="med"/>
              <a:tailEnd type="none" w="med" len="med"/>
            </a:ln>
          </p:spPr>
        </p:sp>
        <p:sp>
          <p:nvSpPr>
            <p:cNvPr id="1050" name="Line 24"/>
            <p:cNvSpPr/>
            <p:nvPr userDrawn="1"/>
          </p:nvSpPr>
          <p:spPr>
            <a:xfrm>
              <a:off x="45" y="136"/>
              <a:ext cx="5760" cy="0"/>
            </a:xfrm>
            <a:prstGeom prst="line">
              <a:avLst/>
            </a:prstGeom>
            <a:ln w="3175" cap="rnd" cmpd="sng">
              <a:solidFill>
                <a:schemeClr val="bg1"/>
              </a:solidFill>
              <a:prstDash val="sysDot"/>
              <a:round/>
              <a:headEnd type="none" w="med" len="med"/>
              <a:tailEnd type="none" w="med" len="med"/>
            </a:ln>
          </p:spPr>
        </p:sp>
        <p:sp>
          <p:nvSpPr>
            <p:cNvPr id="1051" name="Line 25"/>
            <p:cNvSpPr/>
            <p:nvPr userDrawn="1"/>
          </p:nvSpPr>
          <p:spPr>
            <a:xfrm>
              <a:off x="0" y="272"/>
              <a:ext cx="5760" cy="0"/>
            </a:xfrm>
            <a:prstGeom prst="line">
              <a:avLst/>
            </a:prstGeom>
            <a:ln w="3175" cap="rnd" cmpd="sng">
              <a:solidFill>
                <a:schemeClr val="bg1"/>
              </a:solidFill>
              <a:prstDash val="sysDot"/>
              <a:round/>
              <a:headEnd type="none" w="med" len="med"/>
              <a:tailEnd type="none" w="med" len="med"/>
            </a:ln>
          </p:spPr>
        </p:sp>
        <p:sp>
          <p:nvSpPr>
            <p:cNvPr id="1052" name="Line 26"/>
            <p:cNvSpPr/>
            <p:nvPr userDrawn="1"/>
          </p:nvSpPr>
          <p:spPr>
            <a:xfrm>
              <a:off x="45" y="272"/>
              <a:ext cx="5760" cy="0"/>
            </a:xfrm>
            <a:prstGeom prst="line">
              <a:avLst/>
            </a:prstGeom>
            <a:ln w="3175" cap="rnd" cmpd="sng">
              <a:solidFill>
                <a:schemeClr val="bg1"/>
              </a:solidFill>
              <a:prstDash val="sysDot"/>
              <a:round/>
              <a:headEnd type="none" w="med" len="med"/>
              <a:tailEnd type="none" w="med" len="med"/>
            </a:ln>
          </p:spPr>
        </p:sp>
        <p:sp>
          <p:nvSpPr>
            <p:cNvPr id="1053" name="Line 27"/>
            <p:cNvSpPr/>
            <p:nvPr userDrawn="1"/>
          </p:nvSpPr>
          <p:spPr>
            <a:xfrm>
              <a:off x="45" y="408"/>
              <a:ext cx="5760" cy="0"/>
            </a:xfrm>
            <a:prstGeom prst="line">
              <a:avLst/>
            </a:prstGeom>
            <a:ln w="3175" cap="rnd" cmpd="sng">
              <a:solidFill>
                <a:schemeClr val="bg1"/>
              </a:solidFill>
              <a:prstDash val="sysDot"/>
              <a:round/>
              <a:headEnd type="none" w="med" len="med"/>
              <a:tailEnd type="none" w="med" len="med"/>
            </a:ln>
          </p:spPr>
        </p:sp>
      </p:grpSp>
      <p:grpSp>
        <p:nvGrpSpPr>
          <p:cNvPr id="1054" name="Group 28"/>
          <p:cNvGrpSpPr/>
          <p:nvPr userDrawn="1"/>
        </p:nvGrpSpPr>
        <p:grpSpPr>
          <a:xfrm>
            <a:off x="-25400" y="3789363"/>
            <a:ext cx="9205913" cy="647700"/>
            <a:chOff x="0" y="0"/>
            <a:chExt cx="5805" cy="408"/>
          </a:xfrm>
        </p:grpSpPr>
        <p:sp>
          <p:nvSpPr>
            <p:cNvPr id="1055" name="Line 29"/>
            <p:cNvSpPr/>
            <p:nvPr userDrawn="1"/>
          </p:nvSpPr>
          <p:spPr>
            <a:xfrm>
              <a:off x="23" y="0"/>
              <a:ext cx="5760" cy="0"/>
            </a:xfrm>
            <a:prstGeom prst="line">
              <a:avLst/>
            </a:prstGeom>
            <a:ln w="3175" cap="rnd" cmpd="sng">
              <a:solidFill>
                <a:schemeClr val="bg1"/>
              </a:solidFill>
              <a:prstDash val="sysDot"/>
              <a:round/>
              <a:headEnd type="none" w="med" len="med"/>
              <a:tailEnd type="none" w="med" len="med"/>
            </a:ln>
          </p:spPr>
        </p:sp>
        <p:sp>
          <p:nvSpPr>
            <p:cNvPr id="1056" name="Line 30"/>
            <p:cNvSpPr/>
            <p:nvPr userDrawn="1"/>
          </p:nvSpPr>
          <p:spPr>
            <a:xfrm>
              <a:off x="45" y="136"/>
              <a:ext cx="5760" cy="0"/>
            </a:xfrm>
            <a:prstGeom prst="line">
              <a:avLst/>
            </a:prstGeom>
            <a:ln w="3175" cap="rnd" cmpd="sng">
              <a:solidFill>
                <a:schemeClr val="bg1"/>
              </a:solidFill>
              <a:prstDash val="sysDot"/>
              <a:round/>
              <a:headEnd type="none" w="med" len="med"/>
              <a:tailEnd type="none" w="med" len="med"/>
            </a:ln>
          </p:spPr>
        </p:sp>
        <p:sp>
          <p:nvSpPr>
            <p:cNvPr id="1057" name="Line 31"/>
            <p:cNvSpPr/>
            <p:nvPr userDrawn="1"/>
          </p:nvSpPr>
          <p:spPr>
            <a:xfrm>
              <a:off x="0" y="272"/>
              <a:ext cx="5760" cy="0"/>
            </a:xfrm>
            <a:prstGeom prst="line">
              <a:avLst/>
            </a:prstGeom>
            <a:ln w="3175" cap="rnd" cmpd="sng">
              <a:solidFill>
                <a:schemeClr val="bg1"/>
              </a:solidFill>
              <a:prstDash val="sysDot"/>
              <a:round/>
              <a:headEnd type="none" w="med" len="med"/>
              <a:tailEnd type="none" w="med" len="med"/>
            </a:ln>
          </p:spPr>
        </p:sp>
        <p:sp>
          <p:nvSpPr>
            <p:cNvPr id="1058" name="Line 32"/>
            <p:cNvSpPr/>
            <p:nvPr userDrawn="1"/>
          </p:nvSpPr>
          <p:spPr>
            <a:xfrm>
              <a:off x="45" y="272"/>
              <a:ext cx="5760" cy="0"/>
            </a:xfrm>
            <a:prstGeom prst="line">
              <a:avLst/>
            </a:prstGeom>
            <a:ln w="3175" cap="rnd" cmpd="sng">
              <a:solidFill>
                <a:schemeClr val="bg1"/>
              </a:solidFill>
              <a:prstDash val="sysDot"/>
              <a:round/>
              <a:headEnd type="none" w="med" len="med"/>
              <a:tailEnd type="none" w="med" len="med"/>
            </a:ln>
          </p:spPr>
        </p:sp>
        <p:sp>
          <p:nvSpPr>
            <p:cNvPr id="1059" name="Line 33"/>
            <p:cNvSpPr/>
            <p:nvPr userDrawn="1"/>
          </p:nvSpPr>
          <p:spPr>
            <a:xfrm>
              <a:off x="45" y="408"/>
              <a:ext cx="5760" cy="0"/>
            </a:xfrm>
            <a:prstGeom prst="line">
              <a:avLst/>
            </a:prstGeom>
            <a:ln w="3175" cap="rnd" cmpd="sng">
              <a:solidFill>
                <a:schemeClr val="bg1"/>
              </a:solidFill>
              <a:prstDash val="sysDot"/>
              <a:round/>
              <a:headEnd type="none" w="med" len="med"/>
              <a:tailEnd type="none" w="med" len="med"/>
            </a:ln>
          </p:spPr>
        </p:sp>
      </p:grpSp>
      <p:grpSp>
        <p:nvGrpSpPr>
          <p:cNvPr id="1060" name="Group 34"/>
          <p:cNvGrpSpPr/>
          <p:nvPr userDrawn="1"/>
        </p:nvGrpSpPr>
        <p:grpSpPr>
          <a:xfrm>
            <a:off x="-25400" y="5013325"/>
            <a:ext cx="9205913" cy="647700"/>
            <a:chOff x="0" y="0"/>
            <a:chExt cx="5805" cy="408"/>
          </a:xfrm>
        </p:grpSpPr>
        <p:sp>
          <p:nvSpPr>
            <p:cNvPr id="1061" name="Line 35"/>
            <p:cNvSpPr/>
            <p:nvPr userDrawn="1"/>
          </p:nvSpPr>
          <p:spPr>
            <a:xfrm>
              <a:off x="23" y="0"/>
              <a:ext cx="5760" cy="0"/>
            </a:xfrm>
            <a:prstGeom prst="line">
              <a:avLst/>
            </a:prstGeom>
            <a:ln w="3175" cap="rnd" cmpd="sng">
              <a:solidFill>
                <a:schemeClr val="bg1"/>
              </a:solidFill>
              <a:prstDash val="sysDot"/>
              <a:round/>
              <a:headEnd type="none" w="med" len="med"/>
              <a:tailEnd type="none" w="med" len="med"/>
            </a:ln>
          </p:spPr>
        </p:sp>
        <p:sp>
          <p:nvSpPr>
            <p:cNvPr id="1062" name="Line 36"/>
            <p:cNvSpPr/>
            <p:nvPr userDrawn="1"/>
          </p:nvSpPr>
          <p:spPr>
            <a:xfrm>
              <a:off x="45" y="136"/>
              <a:ext cx="5760" cy="0"/>
            </a:xfrm>
            <a:prstGeom prst="line">
              <a:avLst/>
            </a:prstGeom>
            <a:ln w="3175" cap="rnd" cmpd="sng">
              <a:solidFill>
                <a:schemeClr val="bg1"/>
              </a:solidFill>
              <a:prstDash val="sysDot"/>
              <a:round/>
              <a:headEnd type="none" w="med" len="med"/>
              <a:tailEnd type="none" w="med" len="med"/>
            </a:ln>
          </p:spPr>
        </p:sp>
        <p:sp>
          <p:nvSpPr>
            <p:cNvPr id="1063" name="Line 37"/>
            <p:cNvSpPr/>
            <p:nvPr userDrawn="1"/>
          </p:nvSpPr>
          <p:spPr>
            <a:xfrm>
              <a:off x="0" y="272"/>
              <a:ext cx="5760" cy="0"/>
            </a:xfrm>
            <a:prstGeom prst="line">
              <a:avLst/>
            </a:prstGeom>
            <a:ln w="3175" cap="rnd" cmpd="sng">
              <a:solidFill>
                <a:schemeClr val="bg1"/>
              </a:solidFill>
              <a:prstDash val="sysDot"/>
              <a:round/>
              <a:headEnd type="none" w="med" len="med"/>
              <a:tailEnd type="none" w="med" len="med"/>
            </a:ln>
          </p:spPr>
        </p:sp>
        <p:sp>
          <p:nvSpPr>
            <p:cNvPr id="1064" name="Line 38"/>
            <p:cNvSpPr/>
            <p:nvPr userDrawn="1"/>
          </p:nvSpPr>
          <p:spPr>
            <a:xfrm>
              <a:off x="45" y="272"/>
              <a:ext cx="5760" cy="0"/>
            </a:xfrm>
            <a:prstGeom prst="line">
              <a:avLst/>
            </a:prstGeom>
            <a:ln w="3175" cap="rnd" cmpd="sng">
              <a:solidFill>
                <a:schemeClr val="bg1"/>
              </a:solidFill>
              <a:prstDash val="sysDot"/>
              <a:round/>
              <a:headEnd type="none" w="med" len="med"/>
              <a:tailEnd type="none" w="med" len="med"/>
            </a:ln>
          </p:spPr>
        </p:sp>
        <p:sp>
          <p:nvSpPr>
            <p:cNvPr id="1065" name="Line 39"/>
            <p:cNvSpPr/>
            <p:nvPr userDrawn="1"/>
          </p:nvSpPr>
          <p:spPr>
            <a:xfrm>
              <a:off x="45" y="408"/>
              <a:ext cx="5760" cy="0"/>
            </a:xfrm>
            <a:prstGeom prst="line">
              <a:avLst/>
            </a:prstGeom>
            <a:ln w="3175" cap="rnd" cmpd="sng">
              <a:solidFill>
                <a:schemeClr val="bg1"/>
              </a:solidFill>
              <a:prstDash val="sysDot"/>
              <a:round/>
              <a:headEnd type="none" w="med" len="med"/>
              <a:tailEnd type="none" w="med" len="med"/>
            </a:ln>
          </p:spPr>
        </p:sp>
      </p:grpSp>
      <p:grpSp>
        <p:nvGrpSpPr>
          <p:cNvPr id="1066" name="Group 40"/>
          <p:cNvGrpSpPr/>
          <p:nvPr userDrawn="1"/>
        </p:nvGrpSpPr>
        <p:grpSpPr>
          <a:xfrm>
            <a:off x="-61912" y="5661025"/>
            <a:ext cx="9205912" cy="647700"/>
            <a:chOff x="0" y="0"/>
            <a:chExt cx="5805" cy="408"/>
          </a:xfrm>
        </p:grpSpPr>
        <p:sp>
          <p:nvSpPr>
            <p:cNvPr id="1067" name="Line 41"/>
            <p:cNvSpPr/>
            <p:nvPr userDrawn="1"/>
          </p:nvSpPr>
          <p:spPr>
            <a:xfrm>
              <a:off x="23" y="0"/>
              <a:ext cx="5760" cy="0"/>
            </a:xfrm>
            <a:prstGeom prst="line">
              <a:avLst/>
            </a:prstGeom>
            <a:ln w="3175" cap="rnd" cmpd="sng">
              <a:solidFill>
                <a:schemeClr val="bg1"/>
              </a:solidFill>
              <a:prstDash val="sysDot"/>
              <a:round/>
              <a:headEnd type="none" w="med" len="med"/>
              <a:tailEnd type="none" w="med" len="med"/>
            </a:ln>
          </p:spPr>
        </p:sp>
        <p:sp>
          <p:nvSpPr>
            <p:cNvPr id="1068" name="Line 42"/>
            <p:cNvSpPr/>
            <p:nvPr userDrawn="1"/>
          </p:nvSpPr>
          <p:spPr>
            <a:xfrm>
              <a:off x="45" y="136"/>
              <a:ext cx="5760" cy="0"/>
            </a:xfrm>
            <a:prstGeom prst="line">
              <a:avLst/>
            </a:prstGeom>
            <a:ln w="3175" cap="rnd" cmpd="sng">
              <a:solidFill>
                <a:schemeClr val="bg1"/>
              </a:solidFill>
              <a:prstDash val="sysDot"/>
              <a:round/>
              <a:headEnd type="none" w="med" len="med"/>
              <a:tailEnd type="none" w="med" len="med"/>
            </a:ln>
          </p:spPr>
        </p:sp>
        <p:sp>
          <p:nvSpPr>
            <p:cNvPr id="1069" name="Line 43"/>
            <p:cNvSpPr/>
            <p:nvPr userDrawn="1"/>
          </p:nvSpPr>
          <p:spPr>
            <a:xfrm>
              <a:off x="0" y="272"/>
              <a:ext cx="5760" cy="0"/>
            </a:xfrm>
            <a:prstGeom prst="line">
              <a:avLst/>
            </a:prstGeom>
            <a:ln w="3175" cap="rnd" cmpd="sng">
              <a:solidFill>
                <a:schemeClr val="bg1"/>
              </a:solidFill>
              <a:prstDash val="sysDot"/>
              <a:round/>
              <a:headEnd type="none" w="med" len="med"/>
              <a:tailEnd type="none" w="med" len="med"/>
            </a:ln>
          </p:spPr>
        </p:sp>
        <p:sp>
          <p:nvSpPr>
            <p:cNvPr id="1070" name="Line 44"/>
            <p:cNvSpPr/>
            <p:nvPr userDrawn="1"/>
          </p:nvSpPr>
          <p:spPr>
            <a:xfrm>
              <a:off x="45" y="272"/>
              <a:ext cx="5760" cy="0"/>
            </a:xfrm>
            <a:prstGeom prst="line">
              <a:avLst/>
            </a:prstGeom>
            <a:ln w="3175" cap="rnd" cmpd="sng">
              <a:solidFill>
                <a:schemeClr val="bg1"/>
              </a:solidFill>
              <a:prstDash val="sysDot"/>
              <a:round/>
              <a:headEnd type="none" w="med" len="med"/>
              <a:tailEnd type="none" w="med" len="med"/>
            </a:ln>
          </p:spPr>
        </p:sp>
        <p:sp>
          <p:nvSpPr>
            <p:cNvPr id="1071" name="Line 45"/>
            <p:cNvSpPr/>
            <p:nvPr userDrawn="1"/>
          </p:nvSpPr>
          <p:spPr>
            <a:xfrm>
              <a:off x="45" y="408"/>
              <a:ext cx="5760" cy="0"/>
            </a:xfrm>
            <a:prstGeom prst="line">
              <a:avLst/>
            </a:prstGeom>
            <a:ln w="3175" cap="rnd" cmpd="sng">
              <a:solidFill>
                <a:schemeClr val="bg1"/>
              </a:solidFill>
              <a:prstDash val="sysDot"/>
              <a:round/>
              <a:headEnd type="none" w="med" len="med"/>
              <a:tailEnd type="none" w="med" len="med"/>
            </a:ln>
          </p:spPr>
        </p:sp>
      </p:grpSp>
      <p:sp>
        <p:nvSpPr>
          <p:cNvPr id="1072" name="Line 46"/>
          <p:cNvSpPr/>
          <p:nvPr userDrawn="1"/>
        </p:nvSpPr>
        <p:spPr>
          <a:xfrm>
            <a:off x="0" y="6453188"/>
            <a:ext cx="9144000" cy="0"/>
          </a:xfrm>
          <a:prstGeom prst="line">
            <a:avLst/>
          </a:prstGeom>
          <a:ln w="101600" cap="flat" cmpd="sng">
            <a:solidFill>
              <a:srgbClr val="FFCC00">
                <a:alpha val="63921"/>
              </a:srgbClr>
            </a:solidFill>
            <a:prstDash val="solid"/>
            <a:round/>
            <a:headEnd type="none" w="med" len="med"/>
            <a:tailEnd type="none" w="med" len="med"/>
          </a:ln>
        </p:spPr>
      </p:sp>
      <p:pic>
        <p:nvPicPr>
          <p:cNvPr id="1073" name="Picture 47" descr="banner01"/>
          <p:cNvPicPr>
            <a:picLocks noChangeAspect="1"/>
          </p:cNvPicPr>
          <p:nvPr userDrawn="1"/>
        </p:nvPicPr>
        <p:blipFill>
          <a:blip r:embed="rId15">
            <a:lum bright="92001" contrast="41999"/>
          </a:blip>
          <a:srcRect l="2313" t="-11906" r="80125"/>
          <a:stretch>
            <a:fillRect/>
          </a:stretch>
        </p:blipFill>
        <p:spPr>
          <a:xfrm>
            <a:off x="0" y="5178425"/>
            <a:ext cx="1547813" cy="1185863"/>
          </a:xfrm>
          <a:prstGeom prst="rect">
            <a:avLst/>
          </a:prstGeom>
          <a:noFill/>
          <a:ln w="9525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 advClick="0">
    <p:wedge/>
  </p:transition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2800" b="1" kern="1200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rtl="0" eaLnBrk="0" fontAlgn="base" hangingPunct="0">
        <a:spcBef>
          <a:spcPct val="20000"/>
        </a:spcBef>
        <a:spcAft>
          <a:spcPct val="0"/>
        </a:spcAft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rtl="0" eaLnBrk="0" fontAlgn="base" hangingPunct="0">
        <a:spcBef>
          <a:spcPct val="20000"/>
        </a:spcBef>
        <a:spcAft>
          <a:spcPct val="0"/>
        </a:spcAft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rtl="0" eaLnBrk="0" fontAlgn="base" hangingPunct="0">
        <a:spcBef>
          <a:spcPct val="20000"/>
        </a:spcBef>
        <a:spcAft>
          <a:spcPct val="0"/>
        </a:spcAft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rtl="0" eaLnBrk="0" fontAlgn="base" hangingPunct="0">
        <a:spcBef>
          <a:spcPct val="20000"/>
        </a:spcBef>
        <a:spcAft>
          <a:spcPct val="0"/>
        </a:spcAft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eaLnBrk="0" fontAlgn="base" latinLnBrk="0" hangingPunct="0">
        <a:spcBef>
          <a:spcPct val="20000"/>
        </a:spcBef>
        <a:spcAft>
          <a:spcPct val="0"/>
        </a:spcAft>
        <a:buNone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0" fontAlgn="base" latinLnBrk="0" hangingPunct="0">
        <a:spcBef>
          <a:spcPct val="20000"/>
        </a:spcBef>
        <a:spcAft>
          <a:spcPct val="0"/>
        </a:spcAft>
        <a:buNone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0" fontAlgn="base" latinLnBrk="0" hangingPunct="0">
        <a:spcBef>
          <a:spcPct val="20000"/>
        </a:spcBef>
        <a:spcAft>
          <a:spcPct val="0"/>
        </a:spcAft>
        <a:buNone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0" fontAlgn="base" latinLnBrk="0" hangingPunct="0">
        <a:spcBef>
          <a:spcPct val="20000"/>
        </a:spcBef>
        <a:spcAft>
          <a:spcPct val="0"/>
        </a:spcAft>
        <a:buNone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0" fontAlgn="base" latinLnBrk="0" hangingPunct="0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914400" lvl="2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371600" lvl="3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828800" lvl="4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286000" lvl="5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743200" lvl="6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200400" lvl="7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657600" lvl="8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image" Target="../media/image23.wmf"/><Relationship Id="rId8" Type="http://schemas.openxmlformats.org/officeDocument/2006/relationships/oleObject" Target="../embeddings/oleObject17.bin"/><Relationship Id="rId7" Type="http://schemas.openxmlformats.org/officeDocument/2006/relationships/image" Target="../media/image22.wmf"/><Relationship Id="rId6" Type="http://schemas.openxmlformats.org/officeDocument/2006/relationships/oleObject" Target="../embeddings/oleObject16.bin"/><Relationship Id="rId5" Type="http://schemas.openxmlformats.org/officeDocument/2006/relationships/image" Target="../media/image21.wmf"/><Relationship Id="rId4" Type="http://schemas.openxmlformats.org/officeDocument/2006/relationships/oleObject" Target="../embeddings/oleObject15.bin"/><Relationship Id="rId3" Type="http://schemas.openxmlformats.org/officeDocument/2006/relationships/image" Target="../media/image20.wmf"/><Relationship Id="rId2" Type="http://schemas.openxmlformats.org/officeDocument/2006/relationships/oleObject" Target="../embeddings/oleObject14.bin"/><Relationship Id="rId17" Type="http://schemas.openxmlformats.org/officeDocument/2006/relationships/notesSlide" Target="../notesSlides/notesSlide1.xml"/><Relationship Id="rId16" Type="http://schemas.openxmlformats.org/officeDocument/2006/relationships/vmlDrawing" Target="../drawings/vmlDrawing6.vml"/><Relationship Id="rId15" Type="http://schemas.openxmlformats.org/officeDocument/2006/relationships/slideLayout" Target="../slideLayouts/slideLayout7.xml"/><Relationship Id="rId14" Type="http://schemas.openxmlformats.org/officeDocument/2006/relationships/image" Target="../media/image26.wmf"/><Relationship Id="rId13" Type="http://schemas.openxmlformats.org/officeDocument/2006/relationships/oleObject" Target="../embeddings/oleObject19.bin"/><Relationship Id="rId12" Type="http://schemas.openxmlformats.org/officeDocument/2006/relationships/image" Target="../media/image25.wmf"/><Relationship Id="rId11" Type="http://schemas.openxmlformats.org/officeDocument/2006/relationships/oleObject" Target="../embeddings/oleObject18.bin"/><Relationship Id="rId10" Type="http://schemas.openxmlformats.org/officeDocument/2006/relationships/image" Target="../media/image24.png"/><Relationship Id="rId1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7.jpe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image" Target="../media/image31.wmf"/><Relationship Id="rId8" Type="http://schemas.openxmlformats.org/officeDocument/2006/relationships/oleObject" Target="../embeddings/oleObject23.bin"/><Relationship Id="rId7" Type="http://schemas.openxmlformats.org/officeDocument/2006/relationships/image" Target="../media/image30.wmf"/><Relationship Id="rId6" Type="http://schemas.openxmlformats.org/officeDocument/2006/relationships/oleObject" Target="../embeddings/oleObject22.bin"/><Relationship Id="rId5" Type="http://schemas.openxmlformats.org/officeDocument/2006/relationships/image" Target="../media/image29.wmf"/><Relationship Id="rId4" Type="http://schemas.openxmlformats.org/officeDocument/2006/relationships/oleObject" Target="../embeddings/oleObject21.bin"/><Relationship Id="rId3" Type="http://schemas.openxmlformats.org/officeDocument/2006/relationships/image" Target="../media/image28.wmf"/><Relationship Id="rId2" Type="http://schemas.openxmlformats.org/officeDocument/2006/relationships/oleObject" Target="../embeddings/oleObject20.bin"/><Relationship Id="rId15" Type="http://schemas.openxmlformats.org/officeDocument/2006/relationships/vmlDrawing" Target="../drawings/vmlDrawing7.vml"/><Relationship Id="rId14" Type="http://schemas.openxmlformats.org/officeDocument/2006/relationships/slideLayout" Target="../slideLayouts/slideLayout7.xml"/><Relationship Id="rId13" Type="http://schemas.openxmlformats.org/officeDocument/2006/relationships/image" Target="../media/image33.wmf"/><Relationship Id="rId12" Type="http://schemas.openxmlformats.org/officeDocument/2006/relationships/oleObject" Target="../embeddings/oleObject25.bin"/><Relationship Id="rId11" Type="http://schemas.openxmlformats.org/officeDocument/2006/relationships/image" Target="../media/image32.wmf"/><Relationship Id="rId10" Type="http://schemas.openxmlformats.org/officeDocument/2006/relationships/oleObject" Target="../embeddings/oleObject24.bin"/><Relationship Id="rId1" Type="http://schemas.openxmlformats.org/officeDocument/2006/relationships/image" Target="../media/image27.jpe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8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4.png"/><Relationship Id="rId1" Type="http://schemas.openxmlformats.org/officeDocument/2006/relationships/oleObject" Target="../embeddings/oleObject26.bin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image" Target="../media/image37.wmf"/><Relationship Id="rId8" Type="http://schemas.openxmlformats.org/officeDocument/2006/relationships/oleObject" Target="../embeddings/oleObject30.bin"/><Relationship Id="rId7" Type="http://schemas.openxmlformats.org/officeDocument/2006/relationships/image" Target="../media/image36.wmf"/><Relationship Id="rId6" Type="http://schemas.openxmlformats.org/officeDocument/2006/relationships/oleObject" Target="../embeddings/oleObject29.bin"/><Relationship Id="rId5" Type="http://schemas.openxmlformats.org/officeDocument/2006/relationships/image" Target="../media/image35.wmf"/><Relationship Id="rId4" Type="http://schemas.openxmlformats.org/officeDocument/2006/relationships/oleObject" Target="../embeddings/oleObject28.bin"/><Relationship Id="rId3" Type="http://schemas.openxmlformats.org/officeDocument/2006/relationships/image" Target="../media/image34.png"/><Relationship Id="rId2" Type="http://schemas.openxmlformats.org/officeDocument/2006/relationships/oleObject" Target="../embeddings/oleObject27.bin"/><Relationship Id="rId13" Type="http://schemas.openxmlformats.org/officeDocument/2006/relationships/vmlDrawing" Target="../drawings/vmlDrawing9.vml"/><Relationship Id="rId12" Type="http://schemas.openxmlformats.org/officeDocument/2006/relationships/slideLayout" Target="../slideLayouts/slideLayout7.xml"/><Relationship Id="rId11" Type="http://schemas.openxmlformats.org/officeDocument/2006/relationships/image" Target="../media/image38.wmf"/><Relationship Id="rId10" Type="http://schemas.openxmlformats.org/officeDocument/2006/relationships/oleObject" Target="../embeddings/oleObject31.bin"/><Relationship Id="rId1" Type="http://schemas.openxmlformats.org/officeDocument/2006/relationships/tags" Target="../tags/tag1.xml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image" Target="../media/image43.wmf"/><Relationship Id="rId8" Type="http://schemas.openxmlformats.org/officeDocument/2006/relationships/oleObject" Target="../embeddings/oleObject35.bin"/><Relationship Id="rId7" Type="http://schemas.openxmlformats.org/officeDocument/2006/relationships/image" Target="../media/image42.wmf"/><Relationship Id="rId6" Type="http://schemas.openxmlformats.org/officeDocument/2006/relationships/oleObject" Target="../embeddings/oleObject34.bin"/><Relationship Id="rId5" Type="http://schemas.openxmlformats.org/officeDocument/2006/relationships/image" Target="../media/image41.wmf"/><Relationship Id="rId4" Type="http://schemas.openxmlformats.org/officeDocument/2006/relationships/oleObject" Target="../embeddings/oleObject33.bin"/><Relationship Id="rId3" Type="http://schemas.openxmlformats.org/officeDocument/2006/relationships/image" Target="../media/image40.wmf"/><Relationship Id="rId2" Type="http://schemas.openxmlformats.org/officeDocument/2006/relationships/oleObject" Target="../embeddings/oleObject32.bin"/><Relationship Id="rId17" Type="http://schemas.openxmlformats.org/officeDocument/2006/relationships/vmlDrawing" Target="../drawings/vmlDrawing10.vml"/><Relationship Id="rId16" Type="http://schemas.openxmlformats.org/officeDocument/2006/relationships/slideLayout" Target="../slideLayouts/slideLayout7.xml"/><Relationship Id="rId15" Type="http://schemas.openxmlformats.org/officeDocument/2006/relationships/image" Target="../media/image46.wmf"/><Relationship Id="rId14" Type="http://schemas.openxmlformats.org/officeDocument/2006/relationships/oleObject" Target="../embeddings/oleObject38.bin"/><Relationship Id="rId13" Type="http://schemas.openxmlformats.org/officeDocument/2006/relationships/image" Target="../media/image45.wmf"/><Relationship Id="rId12" Type="http://schemas.openxmlformats.org/officeDocument/2006/relationships/oleObject" Target="../embeddings/oleObject37.bin"/><Relationship Id="rId11" Type="http://schemas.openxmlformats.org/officeDocument/2006/relationships/image" Target="../media/image44.wmf"/><Relationship Id="rId10" Type="http://schemas.openxmlformats.org/officeDocument/2006/relationships/oleObject" Target="../embeddings/oleObject36.bin"/><Relationship Id="rId1" Type="http://schemas.openxmlformats.org/officeDocument/2006/relationships/image" Target="../media/image39.jpeg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43.bin"/><Relationship Id="rId8" Type="http://schemas.openxmlformats.org/officeDocument/2006/relationships/image" Target="../media/image50.wmf"/><Relationship Id="rId7" Type="http://schemas.openxmlformats.org/officeDocument/2006/relationships/oleObject" Target="../embeddings/oleObject42.bin"/><Relationship Id="rId6" Type="http://schemas.openxmlformats.org/officeDocument/2006/relationships/image" Target="../media/image49.wmf"/><Relationship Id="rId5" Type="http://schemas.openxmlformats.org/officeDocument/2006/relationships/oleObject" Target="../embeddings/oleObject41.bin"/><Relationship Id="rId4" Type="http://schemas.openxmlformats.org/officeDocument/2006/relationships/image" Target="../media/image48.wmf"/><Relationship Id="rId3" Type="http://schemas.openxmlformats.org/officeDocument/2006/relationships/oleObject" Target="../embeddings/oleObject40.bin"/><Relationship Id="rId21" Type="http://schemas.openxmlformats.org/officeDocument/2006/relationships/vmlDrawing" Target="../drawings/vmlDrawing11.vml"/><Relationship Id="rId20" Type="http://schemas.openxmlformats.org/officeDocument/2006/relationships/slideLayout" Target="../slideLayouts/slideLayout7.xml"/><Relationship Id="rId2" Type="http://schemas.openxmlformats.org/officeDocument/2006/relationships/image" Target="../media/image47.wmf"/><Relationship Id="rId19" Type="http://schemas.openxmlformats.org/officeDocument/2006/relationships/image" Target="../media/image56.wmf"/><Relationship Id="rId18" Type="http://schemas.openxmlformats.org/officeDocument/2006/relationships/oleObject" Target="../embeddings/oleObject47.bin"/><Relationship Id="rId17" Type="http://schemas.openxmlformats.org/officeDocument/2006/relationships/image" Target="../media/image55.png"/><Relationship Id="rId16" Type="http://schemas.openxmlformats.org/officeDocument/2006/relationships/image" Target="../media/image54.wmf"/><Relationship Id="rId15" Type="http://schemas.openxmlformats.org/officeDocument/2006/relationships/oleObject" Target="../embeddings/oleObject46.bin"/><Relationship Id="rId14" Type="http://schemas.openxmlformats.org/officeDocument/2006/relationships/image" Target="../media/image53.wmf"/><Relationship Id="rId13" Type="http://schemas.openxmlformats.org/officeDocument/2006/relationships/oleObject" Target="../embeddings/oleObject45.bin"/><Relationship Id="rId12" Type="http://schemas.openxmlformats.org/officeDocument/2006/relationships/image" Target="../media/image52.wmf"/><Relationship Id="rId11" Type="http://schemas.openxmlformats.org/officeDocument/2006/relationships/oleObject" Target="../embeddings/oleObject44.bin"/><Relationship Id="rId10" Type="http://schemas.openxmlformats.org/officeDocument/2006/relationships/image" Target="../media/image51.wmf"/><Relationship Id="rId1" Type="http://schemas.openxmlformats.org/officeDocument/2006/relationships/oleObject" Target="../embeddings/oleObject39.bin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52.bin"/><Relationship Id="rId8" Type="http://schemas.openxmlformats.org/officeDocument/2006/relationships/image" Target="../media/image60.wmf"/><Relationship Id="rId7" Type="http://schemas.openxmlformats.org/officeDocument/2006/relationships/oleObject" Target="../embeddings/oleObject51.bin"/><Relationship Id="rId6" Type="http://schemas.openxmlformats.org/officeDocument/2006/relationships/image" Target="../media/image59.wmf"/><Relationship Id="rId5" Type="http://schemas.openxmlformats.org/officeDocument/2006/relationships/oleObject" Target="../embeddings/oleObject50.bin"/><Relationship Id="rId4" Type="http://schemas.openxmlformats.org/officeDocument/2006/relationships/image" Target="../media/image58.wmf"/><Relationship Id="rId3" Type="http://schemas.openxmlformats.org/officeDocument/2006/relationships/oleObject" Target="../embeddings/oleObject49.bin"/><Relationship Id="rId20" Type="http://schemas.openxmlformats.org/officeDocument/2006/relationships/vmlDrawing" Target="../drawings/vmlDrawing12.vml"/><Relationship Id="rId2" Type="http://schemas.openxmlformats.org/officeDocument/2006/relationships/image" Target="../media/image57.wmf"/><Relationship Id="rId19" Type="http://schemas.openxmlformats.org/officeDocument/2006/relationships/slideLayout" Target="../slideLayouts/slideLayout7.xml"/><Relationship Id="rId18" Type="http://schemas.openxmlformats.org/officeDocument/2006/relationships/image" Target="../media/image65.wmf"/><Relationship Id="rId17" Type="http://schemas.openxmlformats.org/officeDocument/2006/relationships/oleObject" Target="../embeddings/oleObject56.bin"/><Relationship Id="rId16" Type="http://schemas.openxmlformats.org/officeDocument/2006/relationships/image" Target="../media/image64.wmf"/><Relationship Id="rId15" Type="http://schemas.openxmlformats.org/officeDocument/2006/relationships/oleObject" Target="../embeddings/oleObject55.bin"/><Relationship Id="rId14" Type="http://schemas.openxmlformats.org/officeDocument/2006/relationships/image" Target="../media/image63.wmf"/><Relationship Id="rId13" Type="http://schemas.openxmlformats.org/officeDocument/2006/relationships/oleObject" Target="../embeddings/oleObject54.bin"/><Relationship Id="rId12" Type="http://schemas.openxmlformats.org/officeDocument/2006/relationships/image" Target="../media/image62.wmf"/><Relationship Id="rId11" Type="http://schemas.openxmlformats.org/officeDocument/2006/relationships/oleObject" Target="../embeddings/oleObject53.bin"/><Relationship Id="rId10" Type="http://schemas.openxmlformats.org/officeDocument/2006/relationships/image" Target="../media/image61.wmf"/><Relationship Id="rId1" Type="http://schemas.openxmlformats.org/officeDocument/2006/relationships/oleObject" Target="../embeddings/oleObject48.bin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61.bin"/><Relationship Id="rId8" Type="http://schemas.openxmlformats.org/officeDocument/2006/relationships/image" Target="../media/image69.wmf"/><Relationship Id="rId7" Type="http://schemas.openxmlformats.org/officeDocument/2006/relationships/oleObject" Target="../embeddings/oleObject60.bin"/><Relationship Id="rId6" Type="http://schemas.openxmlformats.org/officeDocument/2006/relationships/image" Target="../media/image68.wmf"/><Relationship Id="rId5" Type="http://schemas.openxmlformats.org/officeDocument/2006/relationships/oleObject" Target="../embeddings/oleObject59.bin"/><Relationship Id="rId4" Type="http://schemas.openxmlformats.org/officeDocument/2006/relationships/image" Target="../media/image67.wmf"/><Relationship Id="rId3" Type="http://schemas.openxmlformats.org/officeDocument/2006/relationships/oleObject" Target="../embeddings/oleObject58.bin"/><Relationship Id="rId2" Type="http://schemas.openxmlformats.org/officeDocument/2006/relationships/image" Target="../media/image66.wmf"/><Relationship Id="rId16" Type="http://schemas.openxmlformats.org/officeDocument/2006/relationships/vmlDrawing" Target="../drawings/vmlDrawing13.vml"/><Relationship Id="rId15" Type="http://schemas.openxmlformats.org/officeDocument/2006/relationships/slideLayout" Target="../slideLayouts/slideLayout7.xml"/><Relationship Id="rId14" Type="http://schemas.openxmlformats.org/officeDocument/2006/relationships/image" Target="../media/image72.wmf"/><Relationship Id="rId13" Type="http://schemas.openxmlformats.org/officeDocument/2006/relationships/oleObject" Target="../embeddings/oleObject63.bin"/><Relationship Id="rId12" Type="http://schemas.openxmlformats.org/officeDocument/2006/relationships/image" Target="../media/image71.wmf"/><Relationship Id="rId11" Type="http://schemas.openxmlformats.org/officeDocument/2006/relationships/oleObject" Target="../embeddings/oleObject62.bin"/><Relationship Id="rId10" Type="http://schemas.openxmlformats.org/officeDocument/2006/relationships/image" Target="../media/image70.wmf"/><Relationship Id="rId1" Type="http://schemas.openxmlformats.org/officeDocument/2006/relationships/oleObject" Target="../embeddings/oleObject57.bin"/></Relationships>
</file>

<file path=ppt/slides/_rels/slide19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14.v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74.wmf"/><Relationship Id="rId3" Type="http://schemas.openxmlformats.org/officeDocument/2006/relationships/oleObject" Target="../embeddings/oleObject65.bin"/><Relationship Id="rId2" Type="http://schemas.openxmlformats.org/officeDocument/2006/relationships/image" Target="../media/image73.wmf"/><Relationship Id="rId1" Type="http://schemas.openxmlformats.org/officeDocument/2006/relationships/oleObject" Target="../embeddings/oleObject64.bin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70.bin"/><Relationship Id="rId8" Type="http://schemas.openxmlformats.org/officeDocument/2006/relationships/image" Target="../media/image78.wmf"/><Relationship Id="rId7" Type="http://schemas.openxmlformats.org/officeDocument/2006/relationships/oleObject" Target="../embeddings/oleObject69.bin"/><Relationship Id="rId6" Type="http://schemas.openxmlformats.org/officeDocument/2006/relationships/image" Target="../media/image77.wmf"/><Relationship Id="rId5" Type="http://schemas.openxmlformats.org/officeDocument/2006/relationships/oleObject" Target="../embeddings/oleObject68.bin"/><Relationship Id="rId4" Type="http://schemas.openxmlformats.org/officeDocument/2006/relationships/image" Target="../media/image76.wmf"/><Relationship Id="rId3" Type="http://schemas.openxmlformats.org/officeDocument/2006/relationships/oleObject" Target="../embeddings/oleObject67.bin"/><Relationship Id="rId2" Type="http://schemas.openxmlformats.org/officeDocument/2006/relationships/image" Target="../media/image75.wmf"/><Relationship Id="rId12" Type="http://schemas.openxmlformats.org/officeDocument/2006/relationships/vmlDrawing" Target="../drawings/vmlDrawing15.vml"/><Relationship Id="rId11" Type="http://schemas.openxmlformats.org/officeDocument/2006/relationships/slideLayout" Target="../slideLayouts/slideLayout7.xml"/><Relationship Id="rId10" Type="http://schemas.openxmlformats.org/officeDocument/2006/relationships/image" Target="../media/image79.wmf"/><Relationship Id="rId1" Type="http://schemas.openxmlformats.org/officeDocument/2006/relationships/oleObject" Target="../embeddings/oleObject66.bin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81.png"/><Relationship Id="rId1" Type="http://schemas.openxmlformats.org/officeDocument/2006/relationships/image" Target="../media/image80.png"/></Relationships>
</file>

<file path=ppt/slides/_rels/slide22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16.vml"/><Relationship Id="rId6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image" Target="../media/image82.wmf"/><Relationship Id="rId3" Type="http://schemas.openxmlformats.org/officeDocument/2006/relationships/oleObject" Target="../embeddings/oleObject71.bin"/><Relationship Id="rId2" Type="http://schemas.openxmlformats.org/officeDocument/2006/relationships/image" Target="../media/image81.png"/><Relationship Id="rId1" Type="http://schemas.openxmlformats.org/officeDocument/2006/relationships/image" Target="../media/image80.png"/></Relationships>
</file>

<file path=ppt/slides/_rels/slide23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17.v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84.wmf"/><Relationship Id="rId3" Type="http://schemas.openxmlformats.org/officeDocument/2006/relationships/oleObject" Target="../embeddings/oleObject73.bin"/><Relationship Id="rId2" Type="http://schemas.openxmlformats.org/officeDocument/2006/relationships/image" Target="../media/image83.wmf"/><Relationship Id="rId1" Type="http://schemas.openxmlformats.org/officeDocument/2006/relationships/oleObject" Target="../embeddings/oleObject72.bin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78.bin"/><Relationship Id="rId8" Type="http://schemas.openxmlformats.org/officeDocument/2006/relationships/image" Target="../media/image88.wmf"/><Relationship Id="rId7" Type="http://schemas.openxmlformats.org/officeDocument/2006/relationships/oleObject" Target="../embeddings/oleObject77.bin"/><Relationship Id="rId6" Type="http://schemas.openxmlformats.org/officeDocument/2006/relationships/image" Target="../media/image87.wmf"/><Relationship Id="rId5" Type="http://schemas.openxmlformats.org/officeDocument/2006/relationships/oleObject" Target="../embeddings/oleObject76.bin"/><Relationship Id="rId4" Type="http://schemas.openxmlformats.org/officeDocument/2006/relationships/image" Target="../media/image86.wmf"/><Relationship Id="rId3" Type="http://schemas.openxmlformats.org/officeDocument/2006/relationships/oleObject" Target="../embeddings/oleObject75.bin"/><Relationship Id="rId2" Type="http://schemas.openxmlformats.org/officeDocument/2006/relationships/image" Target="../media/image85.wmf"/><Relationship Id="rId14" Type="http://schemas.openxmlformats.org/officeDocument/2006/relationships/vmlDrawing" Target="../drawings/vmlDrawing18.vml"/><Relationship Id="rId13" Type="http://schemas.openxmlformats.org/officeDocument/2006/relationships/slideLayout" Target="../slideLayouts/slideLayout7.xml"/><Relationship Id="rId12" Type="http://schemas.openxmlformats.org/officeDocument/2006/relationships/image" Target="../media/image90.wmf"/><Relationship Id="rId11" Type="http://schemas.openxmlformats.org/officeDocument/2006/relationships/oleObject" Target="../embeddings/oleObject79.bin"/><Relationship Id="rId10" Type="http://schemas.openxmlformats.org/officeDocument/2006/relationships/image" Target="../media/image89.wmf"/><Relationship Id="rId1" Type="http://schemas.openxmlformats.org/officeDocument/2006/relationships/oleObject" Target="../embeddings/oleObject74.bin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19.v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92.png"/><Relationship Id="rId2" Type="http://schemas.openxmlformats.org/officeDocument/2006/relationships/image" Target="../media/image91.wmf"/><Relationship Id="rId1" Type="http://schemas.openxmlformats.org/officeDocument/2006/relationships/oleObject" Target="../embeddings/oleObject80.bin"/></Relationships>
</file>

<file path=ppt/slides/_rels/slide26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20.v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94.wmf"/><Relationship Id="rId3" Type="http://schemas.openxmlformats.org/officeDocument/2006/relationships/oleObject" Target="../embeddings/oleObject82.bin"/><Relationship Id="rId2" Type="http://schemas.openxmlformats.org/officeDocument/2006/relationships/image" Target="../media/image93.wmf"/><Relationship Id="rId1" Type="http://schemas.openxmlformats.org/officeDocument/2006/relationships/oleObject" Target="../embeddings/oleObject81.bin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21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95.wmf"/><Relationship Id="rId1" Type="http://schemas.openxmlformats.org/officeDocument/2006/relationships/oleObject" Target="../embeddings/oleObject83.bin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22.v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96.wmf"/><Relationship Id="rId3" Type="http://schemas.openxmlformats.org/officeDocument/2006/relationships/oleObject" Target="../embeddings/oleObject85.bin"/><Relationship Id="rId2" Type="http://schemas.openxmlformats.org/officeDocument/2006/relationships/image" Target="../media/image95.wmf"/><Relationship Id="rId1" Type="http://schemas.openxmlformats.org/officeDocument/2006/relationships/oleObject" Target="../embeddings/oleObject84.bin"/></Relationships>
</file>

<file path=ppt/slides/_rels/slide31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0.wmf"/><Relationship Id="rId8" Type="http://schemas.openxmlformats.org/officeDocument/2006/relationships/oleObject" Target="../embeddings/oleObject89.bin"/><Relationship Id="rId7" Type="http://schemas.openxmlformats.org/officeDocument/2006/relationships/image" Target="../media/image99.wmf"/><Relationship Id="rId6" Type="http://schemas.openxmlformats.org/officeDocument/2006/relationships/oleObject" Target="../embeddings/oleObject88.bin"/><Relationship Id="rId5" Type="http://schemas.openxmlformats.org/officeDocument/2006/relationships/image" Target="../media/image98.wmf"/><Relationship Id="rId4" Type="http://schemas.openxmlformats.org/officeDocument/2006/relationships/oleObject" Target="../embeddings/oleObject87.bin"/><Relationship Id="rId3" Type="http://schemas.openxmlformats.org/officeDocument/2006/relationships/image" Target="../media/image97.wmf"/><Relationship Id="rId2" Type="http://schemas.openxmlformats.org/officeDocument/2006/relationships/oleObject" Target="../embeddings/oleObject86.bin"/><Relationship Id="rId13" Type="http://schemas.openxmlformats.org/officeDocument/2006/relationships/vmlDrawing" Target="../drawings/vmlDrawing23.vml"/><Relationship Id="rId12" Type="http://schemas.openxmlformats.org/officeDocument/2006/relationships/slideLayout" Target="../slideLayouts/slideLayout7.xml"/><Relationship Id="rId11" Type="http://schemas.openxmlformats.org/officeDocument/2006/relationships/image" Target="../media/image101.wmf"/><Relationship Id="rId10" Type="http://schemas.openxmlformats.org/officeDocument/2006/relationships/oleObject" Target="../embeddings/oleObject90.bin"/><Relationship Id="rId1" Type="http://schemas.openxmlformats.org/officeDocument/2006/relationships/tags" Target="../tags/tag2.xml"/></Relationships>
</file>

<file path=ppt/slides/_rels/slide32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24.v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03.wmf"/><Relationship Id="rId3" Type="http://schemas.openxmlformats.org/officeDocument/2006/relationships/oleObject" Target="../embeddings/oleObject92.bin"/><Relationship Id="rId2" Type="http://schemas.openxmlformats.org/officeDocument/2006/relationships/image" Target="../media/image102.wmf"/><Relationship Id="rId1" Type="http://schemas.openxmlformats.org/officeDocument/2006/relationships/oleObject" Target="../embeddings/oleObject91.bin"/></Relationships>
</file>

<file path=ppt/slides/_rels/slide3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107.wmf"/><Relationship Id="rId7" Type="http://schemas.openxmlformats.org/officeDocument/2006/relationships/oleObject" Target="../embeddings/oleObject96.bin"/><Relationship Id="rId6" Type="http://schemas.openxmlformats.org/officeDocument/2006/relationships/image" Target="../media/image106.wmf"/><Relationship Id="rId5" Type="http://schemas.openxmlformats.org/officeDocument/2006/relationships/oleObject" Target="../embeddings/oleObject95.bin"/><Relationship Id="rId4" Type="http://schemas.openxmlformats.org/officeDocument/2006/relationships/image" Target="../media/image105.wmf"/><Relationship Id="rId3" Type="http://schemas.openxmlformats.org/officeDocument/2006/relationships/oleObject" Target="../embeddings/oleObject94.bin"/><Relationship Id="rId2" Type="http://schemas.openxmlformats.org/officeDocument/2006/relationships/image" Target="../media/image104.wmf"/><Relationship Id="rId10" Type="http://schemas.openxmlformats.org/officeDocument/2006/relationships/vmlDrawing" Target="../drawings/vmlDrawing25.vml"/><Relationship Id="rId1" Type="http://schemas.openxmlformats.org/officeDocument/2006/relationships/oleObject" Target="../embeddings/oleObject93.bin"/></Relationships>
</file>

<file path=ppt/slides/_rels/slide34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26.v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10.png"/><Relationship Id="rId3" Type="http://schemas.openxmlformats.org/officeDocument/2006/relationships/image" Target="../media/image109.png"/><Relationship Id="rId2" Type="http://schemas.openxmlformats.org/officeDocument/2006/relationships/image" Target="../media/image108.wmf"/><Relationship Id="rId1" Type="http://schemas.openxmlformats.org/officeDocument/2006/relationships/oleObject" Target="../embeddings/oleObject97.bin"/></Relationships>
</file>

<file path=ppt/slides/_rels/slide35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02.bin"/><Relationship Id="rId8" Type="http://schemas.openxmlformats.org/officeDocument/2006/relationships/image" Target="../media/image114.wmf"/><Relationship Id="rId7" Type="http://schemas.openxmlformats.org/officeDocument/2006/relationships/oleObject" Target="../embeddings/oleObject101.bin"/><Relationship Id="rId6" Type="http://schemas.openxmlformats.org/officeDocument/2006/relationships/image" Target="../media/image113.wmf"/><Relationship Id="rId5" Type="http://schemas.openxmlformats.org/officeDocument/2006/relationships/oleObject" Target="../embeddings/oleObject100.bin"/><Relationship Id="rId4" Type="http://schemas.openxmlformats.org/officeDocument/2006/relationships/image" Target="../media/image112.wmf"/><Relationship Id="rId3" Type="http://schemas.openxmlformats.org/officeDocument/2006/relationships/oleObject" Target="../embeddings/oleObject99.bin"/><Relationship Id="rId28" Type="http://schemas.openxmlformats.org/officeDocument/2006/relationships/vmlDrawing" Target="../drawings/vmlDrawing27.vml"/><Relationship Id="rId27" Type="http://schemas.openxmlformats.org/officeDocument/2006/relationships/slideLayout" Target="../slideLayouts/slideLayout7.xml"/><Relationship Id="rId26" Type="http://schemas.openxmlformats.org/officeDocument/2006/relationships/image" Target="../media/image123.wmf"/><Relationship Id="rId25" Type="http://schemas.openxmlformats.org/officeDocument/2006/relationships/oleObject" Target="../embeddings/oleObject110.bin"/><Relationship Id="rId24" Type="http://schemas.openxmlformats.org/officeDocument/2006/relationships/image" Target="../media/image122.wmf"/><Relationship Id="rId23" Type="http://schemas.openxmlformats.org/officeDocument/2006/relationships/oleObject" Target="../embeddings/oleObject109.bin"/><Relationship Id="rId22" Type="http://schemas.openxmlformats.org/officeDocument/2006/relationships/image" Target="../media/image121.wmf"/><Relationship Id="rId21" Type="http://schemas.openxmlformats.org/officeDocument/2006/relationships/oleObject" Target="../embeddings/oleObject108.bin"/><Relationship Id="rId20" Type="http://schemas.openxmlformats.org/officeDocument/2006/relationships/image" Target="../media/image120.wmf"/><Relationship Id="rId2" Type="http://schemas.openxmlformats.org/officeDocument/2006/relationships/image" Target="../media/image111.wmf"/><Relationship Id="rId19" Type="http://schemas.openxmlformats.org/officeDocument/2006/relationships/oleObject" Target="../embeddings/oleObject107.bin"/><Relationship Id="rId18" Type="http://schemas.openxmlformats.org/officeDocument/2006/relationships/image" Target="../media/image119.wmf"/><Relationship Id="rId17" Type="http://schemas.openxmlformats.org/officeDocument/2006/relationships/oleObject" Target="../embeddings/oleObject106.bin"/><Relationship Id="rId16" Type="http://schemas.openxmlformats.org/officeDocument/2006/relationships/image" Target="../media/image118.wmf"/><Relationship Id="rId15" Type="http://schemas.openxmlformats.org/officeDocument/2006/relationships/oleObject" Target="../embeddings/oleObject105.bin"/><Relationship Id="rId14" Type="http://schemas.openxmlformats.org/officeDocument/2006/relationships/image" Target="../media/image117.wmf"/><Relationship Id="rId13" Type="http://schemas.openxmlformats.org/officeDocument/2006/relationships/oleObject" Target="../embeddings/oleObject104.bin"/><Relationship Id="rId12" Type="http://schemas.openxmlformats.org/officeDocument/2006/relationships/image" Target="../media/image116.wmf"/><Relationship Id="rId11" Type="http://schemas.openxmlformats.org/officeDocument/2006/relationships/oleObject" Target="../embeddings/oleObject103.bin"/><Relationship Id="rId10" Type="http://schemas.openxmlformats.org/officeDocument/2006/relationships/image" Target="../media/image115.wmf"/><Relationship Id="rId1" Type="http://schemas.openxmlformats.org/officeDocument/2006/relationships/oleObject" Target="../embeddings/oleObject98.bin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28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24.wmf"/><Relationship Id="rId1" Type="http://schemas.openxmlformats.org/officeDocument/2006/relationships/oleObject" Target="../embeddings/oleObject111.bin"/></Relationships>
</file>

<file path=ppt/slides/_rels/slide38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16.bin"/><Relationship Id="rId8" Type="http://schemas.openxmlformats.org/officeDocument/2006/relationships/image" Target="../media/image128.wmf"/><Relationship Id="rId7" Type="http://schemas.openxmlformats.org/officeDocument/2006/relationships/oleObject" Target="../embeddings/oleObject115.bin"/><Relationship Id="rId6" Type="http://schemas.openxmlformats.org/officeDocument/2006/relationships/image" Target="../media/image127.wmf"/><Relationship Id="rId5" Type="http://schemas.openxmlformats.org/officeDocument/2006/relationships/oleObject" Target="../embeddings/oleObject114.bin"/><Relationship Id="rId4" Type="http://schemas.openxmlformats.org/officeDocument/2006/relationships/image" Target="../media/image126.wmf"/><Relationship Id="rId32" Type="http://schemas.openxmlformats.org/officeDocument/2006/relationships/vmlDrawing" Target="../drawings/vmlDrawing29.vml"/><Relationship Id="rId31" Type="http://schemas.openxmlformats.org/officeDocument/2006/relationships/slideLayout" Target="../slideLayouts/slideLayout7.xml"/><Relationship Id="rId30" Type="http://schemas.openxmlformats.org/officeDocument/2006/relationships/image" Target="../media/image137.wmf"/><Relationship Id="rId3" Type="http://schemas.openxmlformats.org/officeDocument/2006/relationships/oleObject" Target="../embeddings/oleObject113.bin"/><Relationship Id="rId29" Type="http://schemas.openxmlformats.org/officeDocument/2006/relationships/oleObject" Target="../embeddings/oleObject128.bin"/><Relationship Id="rId28" Type="http://schemas.openxmlformats.org/officeDocument/2006/relationships/image" Target="../media/image136.wmf"/><Relationship Id="rId27" Type="http://schemas.openxmlformats.org/officeDocument/2006/relationships/oleObject" Target="../embeddings/oleObject127.bin"/><Relationship Id="rId26" Type="http://schemas.openxmlformats.org/officeDocument/2006/relationships/oleObject" Target="../embeddings/oleObject126.bin"/><Relationship Id="rId25" Type="http://schemas.openxmlformats.org/officeDocument/2006/relationships/image" Target="../media/image135.wmf"/><Relationship Id="rId24" Type="http://schemas.openxmlformats.org/officeDocument/2006/relationships/oleObject" Target="../embeddings/oleObject125.bin"/><Relationship Id="rId23" Type="http://schemas.openxmlformats.org/officeDocument/2006/relationships/oleObject" Target="../embeddings/oleObject124.bin"/><Relationship Id="rId22" Type="http://schemas.openxmlformats.org/officeDocument/2006/relationships/oleObject" Target="../embeddings/oleObject123.bin"/><Relationship Id="rId21" Type="http://schemas.openxmlformats.org/officeDocument/2006/relationships/oleObject" Target="../embeddings/oleObject122.bin"/><Relationship Id="rId20" Type="http://schemas.openxmlformats.org/officeDocument/2006/relationships/image" Target="../media/image134.wmf"/><Relationship Id="rId2" Type="http://schemas.openxmlformats.org/officeDocument/2006/relationships/image" Target="../media/image125.wmf"/><Relationship Id="rId19" Type="http://schemas.openxmlformats.org/officeDocument/2006/relationships/oleObject" Target="../embeddings/oleObject121.bin"/><Relationship Id="rId18" Type="http://schemas.openxmlformats.org/officeDocument/2006/relationships/image" Target="../media/image133.wmf"/><Relationship Id="rId17" Type="http://schemas.openxmlformats.org/officeDocument/2006/relationships/oleObject" Target="../embeddings/oleObject120.bin"/><Relationship Id="rId16" Type="http://schemas.openxmlformats.org/officeDocument/2006/relationships/image" Target="../media/image132.wmf"/><Relationship Id="rId15" Type="http://schemas.openxmlformats.org/officeDocument/2006/relationships/oleObject" Target="../embeddings/oleObject119.bin"/><Relationship Id="rId14" Type="http://schemas.openxmlformats.org/officeDocument/2006/relationships/image" Target="../media/image131.wmf"/><Relationship Id="rId13" Type="http://schemas.openxmlformats.org/officeDocument/2006/relationships/oleObject" Target="../embeddings/oleObject118.bin"/><Relationship Id="rId12" Type="http://schemas.openxmlformats.org/officeDocument/2006/relationships/image" Target="../media/image130.wmf"/><Relationship Id="rId11" Type="http://schemas.openxmlformats.org/officeDocument/2006/relationships/oleObject" Target="../embeddings/oleObject117.bin"/><Relationship Id="rId10" Type="http://schemas.openxmlformats.org/officeDocument/2006/relationships/image" Target="../media/image129.wmf"/><Relationship Id="rId1" Type="http://schemas.openxmlformats.org/officeDocument/2006/relationships/oleObject" Target="../embeddings/oleObject112.bin"/></Relationships>
</file>

<file path=ppt/slides/_rels/slide39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30.v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140.wmf"/><Relationship Id="rId4" Type="http://schemas.openxmlformats.org/officeDocument/2006/relationships/oleObject" Target="../embeddings/oleObject130.bin"/><Relationship Id="rId3" Type="http://schemas.openxmlformats.org/officeDocument/2006/relationships/image" Target="../media/image139.png"/><Relationship Id="rId2" Type="http://schemas.openxmlformats.org/officeDocument/2006/relationships/image" Target="../media/image138.wmf"/><Relationship Id="rId1" Type="http://schemas.openxmlformats.org/officeDocument/2006/relationships/oleObject" Target="../embeddings/oleObject129.bin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1.v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9.wmf"/><Relationship Id="rId3" Type="http://schemas.openxmlformats.org/officeDocument/2006/relationships/oleObject" Target="../embeddings/oleObject2.bin"/><Relationship Id="rId2" Type="http://schemas.openxmlformats.org/officeDocument/2006/relationships/image" Target="../media/image8.wmf"/><Relationship Id="rId1" Type="http://schemas.openxmlformats.org/officeDocument/2006/relationships/oleObject" Target="../embeddings/oleObject1.bin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9" Type="http://schemas.openxmlformats.org/officeDocument/2006/relationships/image" Target="../media/image145.wmf"/><Relationship Id="rId8" Type="http://schemas.openxmlformats.org/officeDocument/2006/relationships/oleObject" Target="../embeddings/oleObject134.bin"/><Relationship Id="rId7" Type="http://schemas.openxmlformats.org/officeDocument/2006/relationships/image" Target="../media/image144.wmf"/><Relationship Id="rId6" Type="http://schemas.openxmlformats.org/officeDocument/2006/relationships/oleObject" Target="../embeddings/oleObject133.bin"/><Relationship Id="rId5" Type="http://schemas.openxmlformats.org/officeDocument/2006/relationships/image" Target="../media/image143.wmf"/><Relationship Id="rId4" Type="http://schemas.openxmlformats.org/officeDocument/2006/relationships/oleObject" Target="../embeddings/oleObject132.bin"/><Relationship Id="rId3" Type="http://schemas.openxmlformats.org/officeDocument/2006/relationships/image" Target="../media/image142.png"/><Relationship Id="rId2" Type="http://schemas.openxmlformats.org/officeDocument/2006/relationships/oleObject" Target="../embeddings/oleObject131.bin"/><Relationship Id="rId15" Type="http://schemas.openxmlformats.org/officeDocument/2006/relationships/vmlDrawing" Target="../drawings/vmlDrawing31.vml"/><Relationship Id="rId14" Type="http://schemas.openxmlformats.org/officeDocument/2006/relationships/slideLayout" Target="../slideLayouts/slideLayout7.xml"/><Relationship Id="rId13" Type="http://schemas.openxmlformats.org/officeDocument/2006/relationships/image" Target="../media/image147.wmf"/><Relationship Id="rId12" Type="http://schemas.openxmlformats.org/officeDocument/2006/relationships/oleObject" Target="../embeddings/oleObject136.bin"/><Relationship Id="rId11" Type="http://schemas.openxmlformats.org/officeDocument/2006/relationships/image" Target="../media/image146.wmf"/><Relationship Id="rId10" Type="http://schemas.openxmlformats.org/officeDocument/2006/relationships/oleObject" Target="../embeddings/oleObject135.bin"/><Relationship Id="rId1" Type="http://schemas.openxmlformats.org/officeDocument/2006/relationships/image" Target="../media/image141.png"/></Relationships>
</file>

<file path=ppt/slides/_rels/slide4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46.wmf"/><Relationship Id="rId8" Type="http://schemas.openxmlformats.org/officeDocument/2006/relationships/oleObject" Target="../embeddings/oleObject140.bin"/><Relationship Id="rId7" Type="http://schemas.openxmlformats.org/officeDocument/2006/relationships/image" Target="../media/image150.wmf"/><Relationship Id="rId6" Type="http://schemas.openxmlformats.org/officeDocument/2006/relationships/oleObject" Target="../embeddings/oleObject139.bin"/><Relationship Id="rId5" Type="http://schemas.openxmlformats.org/officeDocument/2006/relationships/image" Target="../media/image149.wmf"/><Relationship Id="rId4" Type="http://schemas.openxmlformats.org/officeDocument/2006/relationships/oleObject" Target="../embeddings/oleObject138.bin"/><Relationship Id="rId3" Type="http://schemas.openxmlformats.org/officeDocument/2006/relationships/image" Target="../media/image148.wmf"/><Relationship Id="rId2" Type="http://schemas.openxmlformats.org/officeDocument/2006/relationships/oleObject" Target="../embeddings/oleObject137.bin"/><Relationship Id="rId15" Type="http://schemas.openxmlformats.org/officeDocument/2006/relationships/vmlDrawing" Target="../drawings/vmlDrawing32.vml"/><Relationship Id="rId14" Type="http://schemas.openxmlformats.org/officeDocument/2006/relationships/slideLayout" Target="../slideLayouts/slideLayout7.xml"/><Relationship Id="rId13" Type="http://schemas.openxmlformats.org/officeDocument/2006/relationships/image" Target="../media/image152.wmf"/><Relationship Id="rId12" Type="http://schemas.openxmlformats.org/officeDocument/2006/relationships/oleObject" Target="../embeddings/oleObject142.bin"/><Relationship Id="rId11" Type="http://schemas.openxmlformats.org/officeDocument/2006/relationships/image" Target="../media/image151.wmf"/><Relationship Id="rId10" Type="http://schemas.openxmlformats.org/officeDocument/2006/relationships/oleObject" Target="../embeddings/oleObject141.bin"/><Relationship Id="rId1" Type="http://schemas.openxmlformats.org/officeDocument/2006/relationships/image" Target="../media/image141.png"/></Relationships>
</file>

<file path=ppt/slides/_rels/slide43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33.v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54.wmf"/><Relationship Id="rId2" Type="http://schemas.openxmlformats.org/officeDocument/2006/relationships/oleObject" Target="../embeddings/oleObject143.bin"/><Relationship Id="rId1" Type="http://schemas.openxmlformats.org/officeDocument/2006/relationships/image" Target="../media/image153.png"/></Relationships>
</file>

<file path=ppt/slides/_rels/slide4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58.wmf"/><Relationship Id="rId8" Type="http://schemas.openxmlformats.org/officeDocument/2006/relationships/oleObject" Target="../embeddings/oleObject147.bin"/><Relationship Id="rId7" Type="http://schemas.openxmlformats.org/officeDocument/2006/relationships/image" Target="../media/image157.wmf"/><Relationship Id="rId6" Type="http://schemas.openxmlformats.org/officeDocument/2006/relationships/oleObject" Target="../embeddings/oleObject146.bin"/><Relationship Id="rId5" Type="http://schemas.openxmlformats.org/officeDocument/2006/relationships/image" Target="../media/image156.wmf"/><Relationship Id="rId4" Type="http://schemas.openxmlformats.org/officeDocument/2006/relationships/oleObject" Target="../embeddings/oleObject145.bin"/><Relationship Id="rId3" Type="http://schemas.openxmlformats.org/officeDocument/2006/relationships/image" Target="../media/image155.wmf"/><Relationship Id="rId2" Type="http://schemas.openxmlformats.org/officeDocument/2006/relationships/oleObject" Target="../embeddings/oleObject144.bin"/><Relationship Id="rId13" Type="http://schemas.openxmlformats.org/officeDocument/2006/relationships/vmlDrawing" Target="../drawings/vmlDrawing34.vml"/><Relationship Id="rId12" Type="http://schemas.openxmlformats.org/officeDocument/2006/relationships/slideLayout" Target="../slideLayouts/slideLayout7.xml"/><Relationship Id="rId11" Type="http://schemas.openxmlformats.org/officeDocument/2006/relationships/image" Target="../media/image159.wmf"/><Relationship Id="rId10" Type="http://schemas.openxmlformats.org/officeDocument/2006/relationships/oleObject" Target="../embeddings/oleObject148.bin"/><Relationship Id="rId1" Type="http://schemas.openxmlformats.org/officeDocument/2006/relationships/image" Target="../media/image153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35.v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62.wmf"/><Relationship Id="rId5" Type="http://schemas.openxmlformats.org/officeDocument/2006/relationships/oleObject" Target="../embeddings/oleObject151.bin"/><Relationship Id="rId4" Type="http://schemas.openxmlformats.org/officeDocument/2006/relationships/image" Target="../media/image161.wmf"/><Relationship Id="rId3" Type="http://schemas.openxmlformats.org/officeDocument/2006/relationships/oleObject" Target="../embeddings/oleObject150.bin"/><Relationship Id="rId2" Type="http://schemas.openxmlformats.org/officeDocument/2006/relationships/image" Target="../media/image160.wmf"/><Relationship Id="rId1" Type="http://schemas.openxmlformats.org/officeDocument/2006/relationships/oleObject" Target="../embeddings/oleObject149.bin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63.jpe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36.v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65.png"/><Relationship Id="rId2" Type="http://schemas.openxmlformats.org/officeDocument/2006/relationships/oleObject" Target="../embeddings/oleObject152.bin"/><Relationship Id="rId1" Type="http://schemas.openxmlformats.org/officeDocument/2006/relationships/image" Target="../media/image164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2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0.wmf"/><Relationship Id="rId1" Type="http://schemas.openxmlformats.org/officeDocument/2006/relationships/oleObject" Target="../embeddings/oleObject3.bin"/></Relationships>
</file>

<file path=ppt/slides/_rels/slide50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37.vml"/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169.wmf"/><Relationship Id="rId6" Type="http://schemas.openxmlformats.org/officeDocument/2006/relationships/oleObject" Target="../embeddings/oleObject155.bin"/><Relationship Id="rId5" Type="http://schemas.openxmlformats.org/officeDocument/2006/relationships/image" Target="../media/image168.wmf"/><Relationship Id="rId4" Type="http://schemas.openxmlformats.org/officeDocument/2006/relationships/oleObject" Target="../embeddings/oleObject154.bin"/><Relationship Id="rId3" Type="http://schemas.openxmlformats.org/officeDocument/2006/relationships/image" Target="../media/image167.png"/><Relationship Id="rId2" Type="http://schemas.openxmlformats.org/officeDocument/2006/relationships/oleObject" Target="../embeddings/oleObject153.bin"/><Relationship Id="rId1" Type="http://schemas.openxmlformats.org/officeDocument/2006/relationships/image" Target="../media/image166.jpeg"/></Relationships>
</file>

<file path=ppt/slides/_rels/slide5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170.wmf"/><Relationship Id="rId7" Type="http://schemas.openxmlformats.org/officeDocument/2006/relationships/oleObject" Target="../embeddings/oleObject159.bin"/><Relationship Id="rId6" Type="http://schemas.openxmlformats.org/officeDocument/2006/relationships/image" Target="../media/image169.wmf"/><Relationship Id="rId5" Type="http://schemas.openxmlformats.org/officeDocument/2006/relationships/oleObject" Target="../embeddings/oleObject158.bin"/><Relationship Id="rId4" Type="http://schemas.openxmlformats.org/officeDocument/2006/relationships/image" Target="../media/image168.wmf"/><Relationship Id="rId3" Type="http://schemas.openxmlformats.org/officeDocument/2006/relationships/oleObject" Target="../embeddings/oleObject157.bin"/><Relationship Id="rId2" Type="http://schemas.openxmlformats.org/officeDocument/2006/relationships/image" Target="../media/image167.png"/><Relationship Id="rId10" Type="http://schemas.openxmlformats.org/officeDocument/2006/relationships/vmlDrawing" Target="../drawings/vmlDrawing38.vml"/><Relationship Id="rId1" Type="http://schemas.openxmlformats.org/officeDocument/2006/relationships/oleObject" Target="../embeddings/oleObject156.bin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39.v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72.wmf"/><Relationship Id="rId2" Type="http://schemas.openxmlformats.org/officeDocument/2006/relationships/oleObject" Target="../embeddings/oleObject160.bin"/><Relationship Id="rId1" Type="http://schemas.openxmlformats.org/officeDocument/2006/relationships/image" Target="../media/image171.jpe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3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1.wmf"/><Relationship Id="rId1" Type="http://schemas.openxmlformats.org/officeDocument/2006/relationships/oleObject" Target="../embeddings/oleObject4.bin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9.bin"/><Relationship Id="rId8" Type="http://schemas.openxmlformats.org/officeDocument/2006/relationships/image" Target="../media/image15.wmf"/><Relationship Id="rId7" Type="http://schemas.openxmlformats.org/officeDocument/2006/relationships/oleObject" Target="../embeddings/oleObject8.bin"/><Relationship Id="rId6" Type="http://schemas.openxmlformats.org/officeDocument/2006/relationships/image" Target="../media/image14.wmf"/><Relationship Id="rId5" Type="http://schemas.openxmlformats.org/officeDocument/2006/relationships/oleObject" Target="../embeddings/oleObject7.bin"/><Relationship Id="rId4" Type="http://schemas.openxmlformats.org/officeDocument/2006/relationships/image" Target="../media/image13.wmf"/><Relationship Id="rId3" Type="http://schemas.openxmlformats.org/officeDocument/2006/relationships/oleObject" Target="../embeddings/oleObject6.bin"/><Relationship Id="rId2" Type="http://schemas.openxmlformats.org/officeDocument/2006/relationships/image" Target="../media/image12.wmf"/><Relationship Id="rId14" Type="http://schemas.openxmlformats.org/officeDocument/2006/relationships/vmlDrawing" Target="../drawings/vmlDrawing4.vml"/><Relationship Id="rId13" Type="http://schemas.openxmlformats.org/officeDocument/2006/relationships/slideLayout" Target="../slideLayouts/slideLayout7.xml"/><Relationship Id="rId12" Type="http://schemas.openxmlformats.org/officeDocument/2006/relationships/image" Target="../media/image10.wmf"/><Relationship Id="rId11" Type="http://schemas.openxmlformats.org/officeDocument/2006/relationships/oleObject" Target="../embeddings/oleObject10.bin"/><Relationship Id="rId10" Type="http://schemas.openxmlformats.org/officeDocument/2006/relationships/image" Target="../media/image16.wmf"/><Relationship Id="rId1" Type="http://schemas.openxmlformats.org/officeDocument/2006/relationships/oleObject" Target="../embeddings/oleObject5.bin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5.vml"/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18.wmf"/><Relationship Id="rId5" Type="http://schemas.openxmlformats.org/officeDocument/2006/relationships/oleObject" Target="../embeddings/oleObject13.bin"/><Relationship Id="rId4" Type="http://schemas.openxmlformats.org/officeDocument/2006/relationships/image" Target="../media/image17.wmf"/><Relationship Id="rId3" Type="http://schemas.openxmlformats.org/officeDocument/2006/relationships/oleObject" Target="../embeddings/oleObject12.bin"/><Relationship Id="rId2" Type="http://schemas.openxmlformats.org/officeDocument/2006/relationships/image" Target="../media/image10.wmf"/><Relationship Id="rId1" Type="http://schemas.openxmlformats.org/officeDocument/2006/relationships/oleObject" Target="../embeddings/oleObject11.bin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073" name="Rectangle 2"/>
          <p:cNvSpPr>
            <a:spLocks noGrp="1"/>
          </p:cNvSpPr>
          <p:nvPr>
            <p:ph type="title" idx="4294967295"/>
          </p:nvPr>
        </p:nvSpPr>
        <p:spPr>
          <a:xfrm>
            <a:off x="2339975" y="131763"/>
            <a:ext cx="3968750" cy="487362"/>
          </a:xfrm>
          <a:ln/>
        </p:spPr>
        <p:txBody>
          <a:bodyPr wrap="square" lIns="91440" tIns="45720" rIns="91440" bIns="45720" anchor="ctr"/>
          <a:p>
            <a:pPr eaLnBrk="1" hangingPunct="1"/>
            <a:r>
              <a:rPr lang="zh-CN" altLang="en-US" sz="3200" dirty="0"/>
              <a:t>变送器</a:t>
            </a:r>
            <a:endParaRPr lang="zh-CN" altLang="en-US" sz="3200" dirty="0"/>
          </a:p>
        </p:txBody>
      </p:sp>
      <p:sp>
        <p:nvSpPr>
          <p:cNvPr id="3074" name="AutoShape 3"/>
          <p:cNvSpPr/>
          <p:nvPr/>
        </p:nvSpPr>
        <p:spPr>
          <a:xfrm>
            <a:off x="1331913" y="0"/>
            <a:ext cx="936625" cy="865188"/>
          </a:xfrm>
          <a:prstGeom prst="flowChartDecision">
            <a:avLst/>
          </a:prstGeom>
          <a:gradFill rotWithShape="1">
            <a:gsLst>
              <a:gs pos="0">
                <a:srgbClr val="3366FF"/>
              </a:gs>
              <a:gs pos="100000">
                <a:srgbClr val="182F76"/>
              </a:gs>
            </a:gsLst>
            <a:path path="shape">
              <a:fillToRect l="50000" t="50000" r="50000" b="50000"/>
            </a:path>
            <a:tileRect/>
          </a:gradFill>
          <a:ln w="76200" cap="flat" cmpd="tri">
            <a:solidFill>
              <a:srgbClr val="FF99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3</a:t>
            </a:r>
            <a:endParaRPr lang="en-US" altLang="zh-CN" sz="2000" dirty="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075" name="Rectangle 4"/>
          <p:cNvSpPr/>
          <p:nvPr/>
        </p:nvSpPr>
        <p:spPr>
          <a:xfrm>
            <a:off x="684213" y="3455988"/>
            <a:ext cx="7677150" cy="345122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lnSpc>
                <a:spcPct val="140000"/>
              </a:lnSpc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变送器的功能与构成</a:t>
            </a:r>
            <a:endParaRPr lang="zh-CN" altLang="en-US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40000"/>
              </a:lnSpc>
            </a:pPr>
            <a:r>
              <a:rPr lang="zh-CN" altLang="en-US" sz="2000" dirty="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变送器的组成，工作原理，零点、量程调整方法</a:t>
            </a:r>
            <a:endParaRPr lang="zh-CN" altLang="en-US" sz="2400" dirty="0">
              <a:solidFill>
                <a:srgbClr val="0000FF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40000"/>
              </a:lnSpc>
            </a:pP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 模拟差压变送器</a:t>
            </a:r>
            <a:endParaRPr lang="zh-CN" altLang="en-US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40000"/>
              </a:lnSpc>
            </a:pPr>
            <a:r>
              <a:rPr lang="zh-CN" altLang="en-US" sz="2000" dirty="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差压变送器组成，工作原理，电路分析，零点、量程调整方法</a:t>
            </a:r>
            <a:endParaRPr lang="zh-CN" altLang="en-US" sz="2000" dirty="0">
              <a:solidFill>
                <a:srgbClr val="0000FF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40000"/>
              </a:lnSpc>
            </a:pP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 模拟温度变送器</a:t>
            </a:r>
            <a:endParaRPr lang="zh-CN" altLang="en-US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40000"/>
              </a:lnSpc>
            </a:pPr>
            <a:r>
              <a:rPr lang="zh-CN" altLang="en-US" sz="2000" dirty="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温度</a:t>
            </a:r>
            <a:r>
              <a:rPr lang="zh-CN" altLang="en-US" sz="2000" dirty="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rPr>
              <a:t>变送器组成，工作原理，电路分析，零点、量程调整方法</a:t>
            </a:r>
            <a:endParaRPr lang="zh-CN" altLang="en-US" sz="2000" dirty="0">
              <a:solidFill>
                <a:srgbClr val="0000FF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40000"/>
              </a:lnSpc>
            </a:pPr>
            <a:endParaRPr lang="zh-CN" altLang="en-US" sz="2000" dirty="0">
              <a:solidFill>
                <a:srgbClr val="0000FF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3076" name="Group 5"/>
          <p:cNvGrpSpPr/>
          <p:nvPr/>
        </p:nvGrpSpPr>
        <p:grpSpPr>
          <a:xfrm>
            <a:off x="484188" y="925513"/>
            <a:ext cx="8353425" cy="2452687"/>
            <a:chOff x="0" y="795"/>
            <a:chExt cx="13155" cy="3863"/>
          </a:xfrm>
        </p:grpSpPr>
        <p:sp>
          <p:nvSpPr>
            <p:cNvPr id="3077" name="Line 6"/>
            <p:cNvSpPr/>
            <p:nvPr/>
          </p:nvSpPr>
          <p:spPr>
            <a:xfrm>
              <a:off x="1078" y="2345"/>
              <a:ext cx="842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3078" name="Oval 7"/>
            <p:cNvSpPr/>
            <p:nvPr/>
          </p:nvSpPr>
          <p:spPr>
            <a:xfrm>
              <a:off x="1885" y="2223"/>
              <a:ext cx="253" cy="235"/>
            </a:xfrm>
            <a:prstGeom prst="ellipse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endParaRPr lang="zh-CN" altLang="en-US" sz="2000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079" name="Line 8"/>
            <p:cNvSpPr/>
            <p:nvPr/>
          </p:nvSpPr>
          <p:spPr>
            <a:xfrm flipV="1">
              <a:off x="2153" y="2313"/>
              <a:ext cx="1502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3080" name="Rectangle 9"/>
            <p:cNvSpPr/>
            <p:nvPr/>
          </p:nvSpPr>
          <p:spPr>
            <a:xfrm>
              <a:off x="3625" y="1848"/>
              <a:ext cx="1680" cy="1060"/>
            </a:xfrm>
            <a:prstGeom prst="rect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r>
                <a:rPr lang="zh-CN" altLang="en-US" sz="2000" dirty="0">
                  <a:latin typeface="Arial" panose="020B0604020202020204" pitchFamily="34" charset="0"/>
                  <a:ea typeface="宋体" panose="02010600030101010101" pitchFamily="2" charset="-122"/>
                </a:rPr>
                <a:t>控制器</a:t>
              </a:r>
              <a:endParaRPr lang="zh-CN" altLang="en-US" sz="2000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081" name="Rectangle 10"/>
            <p:cNvSpPr/>
            <p:nvPr/>
          </p:nvSpPr>
          <p:spPr>
            <a:xfrm>
              <a:off x="9323" y="1845"/>
              <a:ext cx="1682" cy="1060"/>
            </a:xfrm>
            <a:prstGeom prst="rect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r>
                <a:rPr lang="zh-CN" altLang="en-US" sz="2000" dirty="0">
                  <a:latin typeface="Arial" panose="020B0604020202020204" pitchFamily="34" charset="0"/>
                  <a:ea typeface="宋体" panose="02010600030101010101" pitchFamily="2" charset="-122"/>
                </a:rPr>
                <a:t>对象</a:t>
              </a:r>
              <a:endParaRPr lang="zh-CN" altLang="en-US" sz="2000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082" name="Rectangle 11"/>
            <p:cNvSpPr/>
            <p:nvPr/>
          </p:nvSpPr>
          <p:spPr>
            <a:xfrm>
              <a:off x="5085" y="3598"/>
              <a:ext cx="1683" cy="1060"/>
            </a:xfrm>
            <a:prstGeom prst="rect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r>
                <a:rPr lang="zh-CN" altLang="en-US" sz="2000" dirty="0">
                  <a:solidFill>
                    <a:srgbClr val="FF0000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变送器</a:t>
              </a:r>
              <a:endParaRPr lang="zh-CN" altLang="en-US" sz="2000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083" name="Line 12"/>
            <p:cNvSpPr/>
            <p:nvPr/>
          </p:nvSpPr>
          <p:spPr>
            <a:xfrm>
              <a:off x="10078" y="795"/>
              <a:ext cx="0" cy="1065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3084" name="Line 13"/>
            <p:cNvSpPr/>
            <p:nvPr/>
          </p:nvSpPr>
          <p:spPr>
            <a:xfrm>
              <a:off x="11085" y="2313"/>
              <a:ext cx="1683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3085" name="Line 14"/>
            <p:cNvSpPr/>
            <p:nvPr/>
          </p:nvSpPr>
          <p:spPr>
            <a:xfrm flipV="1">
              <a:off x="2053" y="2495"/>
              <a:ext cx="0" cy="1635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3086" name="Line 15"/>
            <p:cNvSpPr/>
            <p:nvPr/>
          </p:nvSpPr>
          <p:spPr>
            <a:xfrm>
              <a:off x="2053" y="4138"/>
              <a:ext cx="3002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087" name="Line 16"/>
            <p:cNvSpPr/>
            <p:nvPr/>
          </p:nvSpPr>
          <p:spPr>
            <a:xfrm flipH="1">
              <a:off x="11840" y="2313"/>
              <a:ext cx="0" cy="1752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088" name="Text Box 17"/>
            <p:cNvSpPr txBox="1"/>
            <p:nvPr/>
          </p:nvSpPr>
          <p:spPr>
            <a:xfrm>
              <a:off x="0" y="1848"/>
              <a:ext cx="1515" cy="382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 anchor="t">
              <a:spAutoFit/>
            </a:bodyPr>
            <a:p>
              <a:pPr algn="ctr">
                <a:lnSpc>
                  <a:spcPct val="80000"/>
                </a:lnSpc>
              </a:pPr>
              <a:r>
                <a:rPr lang="zh-CN" altLang="en-US" sz="2000" dirty="0">
                  <a:latin typeface="Arial" panose="020B0604020202020204" pitchFamily="34" charset="0"/>
                  <a:ea typeface="宋体" panose="02010600030101010101" pitchFamily="2" charset="-122"/>
                </a:rPr>
                <a:t>给定值</a:t>
              </a:r>
              <a:endPara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089" name="Text Box 18"/>
            <p:cNvSpPr txBox="1"/>
            <p:nvPr/>
          </p:nvSpPr>
          <p:spPr>
            <a:xfrm>
              <a:off x="2015" y="1815"/>
              <a:ext cx="903" cy="388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 anchor="t">
              <a:spAutoFit/>
            </a:bodyPr>
            <a:p>
              <a:pPr algn="ctr">
                <a:lnSpc>
                  <a:spcPct val="80000"/>
                </a:lnSpc>
              </a:pPr>
              <a:r>
                <a:rPr lang="zh-CN" altLang="en-US" sz="2000" dirty="0">
                  <a:latin typeface="Arial" panose="020B0604020202020204" pitchFamily="34" charset="0"/>
                  <a:ea typeface="宋体" panose="02010600030101010101" pitchFamily="2" charset="-122"/>
                </a:rPr>
                <a:t>偏差</a:t>
              </a:r>
              <a:endParaRPr lang="el-GR" altLang="en-US" sz="2000" i="1" dirty="0"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  <p:sp>
          <p:nvSpPr>
            <p:cNvPr id="3090" name="Text Box 19"/>
            <p:cNvSpPr txBox="1"/>
            <p:nvPr/>
          </p:nvSpPr>
          <p:spPr>
            <a:xfrm>
              <a:off x="540" y="2660"/>
              <a:ext cx="1523" cy="483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 anchor="t">
              <a:spAutoFit/>
            </a:bodyPr>
            <a:p>
              <a:pPr algn="ctr"/>
              <a:r>
                <a:rPr lang="zh-CN" altLang="en-US" sz="2000" dirty="0">
                  <a:latin typeface="Arial" panose="020B0604020202020204" pitchFamily="34" charset="0"/>
                  <a:ea typeface="宋体" panose="02010600030101010101" pitchFamily="2" charset="-122"/>
                </a:rPr>
                <a:t>测量值</a:t>
              </a:r>
              <a:endParaRPr lang="zh-CN" altLang="en-US" sz="2000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091" name="Text Box 20"/>
            <p:cNvSpPr txBox="1"/>
            <p:nvPr/>
          </p:nvSpPr>
          <p:spPr>
            <a:xfrm>
              <a:off x="10960" y="1728"/>
              <a:ext cx="2195" cy="387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 anchor="t">
              <a:spAutoFit/>
            </a:bodyPr>
            <a:p>
              <a:pPr algn="ctr">
                <a:lnSpc>
                  <a:spcPct val="80000"/>
                </a:lnSpc>
              </a:pPr>
              <a:r>
                <a:rPr lang="zh-CN" altLang="en-US" sz="2000" dirty="0">
                  <a:latin typeface="Arial" panose="020B0604020202020204" pitchFamily="34" charset="0"/>
                  <a:ea typeface="宋体" panose="02010600030101010101" pitchFamily="2" charset="-122"/>
                </a:rPr>
                <a:t>被控变量</a:t>
              </a:r>
              <a:endPara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092" name="Text Box 21"/>
            <p:cNvSpPr txBox="1"/>
            <p:nvPr/>
          </p:nvSpPr>
          <p:spPr>
            <a:xfrm>
              <a:off x="10455" y="910"/>
              <a:ext cx="905" cy="383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 anchor="t">
              <a:spAutoFit/>
            </a:bodyPr>
            <a:p>
              <a:pPr algn="ctr">
                <a:lnSpc>
                  <a:spcPct val="80000"/>
                </a:lnSpc>
              </a:pPr>
              <a:r>
                <a:rPr lang="zh-CN" altLang="en-US" sz="2000" dirty="0">
                  <a:latin typeface="Arial" panose="020B0604020202020204" pitchFamily="34" charset="0"/>
                  <a:ea typeface="宋体" panose="02010600030101010101" pitchFamily="2" charset="-122"/>
                </a:rPr>
                <a:t>扰动</a:t>
              </a:r>
              <a:endParaRPr lang="el-GR" altLang="en-US" sz="2000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grpSp>
          <p:nvGrpSpPr>
            <p:cNvPr id="3093" name="Group 22"/>
            <p:cNvGrpSpPr/>
            <p:nvPr/>
          </p:nvGrpSpPr>
          <p:grpSpPr>
            <a:xfrm>
              <a:off x="1478" y="1645"/>
              <a:ext cx="457" cy="650"/>
              <a:chOff x="0" y="0"/>
              <a:chExt cx="165" cy="252"/>
            </a:xfrm>
          </p:grpSpPr>
          <p:sp>
            <p:nvSpPr>
              <p:cNvPr id="3094" name="Text Box 23"/>
              <p:cNvSpPr txBox="1"/>
              <p:nvPr/>
            </p:nvSpPr>
            <p:spPr>
              <a:xfrm>
                <a:off x="0" y="0"/>
                <a:ext cx="91" cy="224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lIns="0" tIns="0" rIns="0" bIns="0" anchor="t">
                <a:spAutoFit/>
              </a:bodyPr>
              <a:p>
                <a:pPr>
                  <a:spcBef>
                    <a:spcPct val="50000"/>
                  </a:spcBef>
                </a:pPr>
                <a:r>
                  <a:rPr lang="zh-CN" altLang="en-US" sz="2400" i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x</a:t>
                </a:r>
                <a:endParaRPr lang="zh-CN" altLang="en-US" sz="2400" i="1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095" name="Text Box 24"/>
              <p:cNvSpPr txBox="1"/>
              <p:nvPr/>
            </p:nvSpPr>
            <p:spPr>
              <a:xfrm>
                <a:off x="74" y="66"/>
                <a:ext cx="91" cy="186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lIns="0" tIns="0" rIns="0" bIns="0" anchor="t">
                <a:spAutoFit/>
              </a:bodyPr>
              <a:p>
                <a:pPr>
                  <a:spcBef>
                    <a:spcPct val="50000"/>
                  </a:spcBef>
                </a:pPr>
                <a:r>
                  <a: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s</a:t>
                </a:r>
                <a:endParaRPr lang="zh-CN" altLang="en-US" sz="2000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3096" name="Group 25"/>
            <p:cNvGrpSpPr/>
            <p:nvPr/>
          </p:nvGrpSpPr>
          <p:grpSpPr>
            <a:xfrm>
              <a:off x="2870" y="1585"/>
              <a:ext cx="760" cy="603"/>
              <a:chOff x="0" y="0"/>
              <a:chExt cx="273" cy="234"/>
            </a:xfrm>
          </p:grpSpPr>
          <p:sp>
            <p:nvSpPr>
              <p:cNvPr id="3097" name="Text Box 26"/>
              <p:cNvSpPr txBox="1"/>
              <p:nvPr/>
            </p:nvSpPr>
            <p:spPr>
              <a:xfrm>
                <a:off x="0" y="11"/>
                <a:ext cx="91" cy="223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lIns="0" tIns="0" rIns="0" bIns="0" anchor="t">
                <a:spAutoFit/>
              </a:bodyPr>
              <a:p>
                <a:pPr>
                  <a:spcBef>
                    <a:spcPct val="50000"/>
                  </a:spcBef>
                </a:pPr>
                <a:endParaRPr lang="zh-CN" altLang="en-US" sz="2400" i="1" dirty="0"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  <p:sp>
            <p:nvSpPr>
              <p:cNvPr id="3098" name="Text Box 27"/>
              <p:cNvSpPr txBox="1"/>
              <p:nvPr/>
            </p:nvSpPr>
            <p:spPr>
              <a:xfrm>
                <a:off x="112" y="0"/>
                <a:ext cx="161" cy="224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lIns="0" tIns="0" rIns="0" bIns="0" anchor="t">
                <a:spAutoFit/>
              </a:bodyPr>
              <a:p>
                <a:pPr>
                  <a:spcBef>
                    <a:spcPct val="50000"/>
                  </a:spcBef>
                </a:pPr>
                <a:r>
                  <a:rPr lang="el-GR" altLang="en-US" sz="2400" i="1" dirty="0">
                    <a:latin typeface="Times New Roman" panose="02020603050405020304" pitchFamily="18" charset="0"/>
                    <a:ea typeface="Batang" pitchFamily="2" charset="-127"/>
                  </a:rPr>
                  <a:t>ε</a:t>
                </a:r>
                <a:endParaRPr lang="el-GR" altLang="en-US" sz="2400" i="1" dirty="0">
                  <a:latin typeface="Times New Roman" panose="02020603050405020304" pitchFamily="18" charset="0"/>
                  <a:ea typeface="Batang" pitchFamily="2" charset="-127"/>
                </a:endParaRPr>
              </a:p>
            </p:txBody>
          </p:sp>
        </p:grpSp>
        <p:grpSp>
          <p:nvGrpSpPr>
            <p:cNvPr id="3099" name="Group 28"/>
            <p:cNvGrpSpPr/>
            <p:nvPr/>
          </p:nvGrpSpPr>
          <p:grpSpPr>
            <a:xfrm>
              <a:off x="1130" y="2960"/>
              <a:ext cx="520" cy="648"/>
              <a:chOff x="0" y="0"/>
              <a:chExt cx="187" cy="252"/>
            </a:xfrm>
          </p:grpSpPr>
          <p:sp>
            <p:nvSpPr>
              <p:cNvPr id="3100" name="Text Box 29"/>
              <p:cNvSpPr txBox="1"/>
              <p:nvPr/>
            </p:nvSpPr>
            <p:spPr>
              <a:xfrm>
                <a:off x="0" y="0"/>
                <a:ext cx="91" cy="223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lIns="0" tIns="0" rIns="0" bIns="0" anchor="t">
                <a:spAutoFit/>
              </a:bodyPr>
              <a:p>
                <a:pPr>
                  <a:spcBef>
                    <a:spcPct val="50000"/>
                  </a:spcBef>
                </a:pPr>
                <a:r>
                  <a:rPr lang="zh-CN" altLang="en-US" sz="2400" i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x</a:t>
                </a:r>
                <a:endParaRPr lang="zh-CN" altLang="en-US" sz="2400" i="1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101" name="Text Box 30"/>
              <p:cNvSpPr txBox="1"/>
              <p:nvPr/>
            </p:nvSpPr>
            <p:spPr>
              <a:xfrm>
                <a:off x="96" y="66"/>
                <a:ext cx="91" cy="186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lIns="0" tIns="0" rIns="0" bIns="0" anchor="t">
                <a:spAutoFit/>
              </a:bodyPr>
              <a:p>
                <a:pPr>
                  <a:spcBef>
                    <a:spcPct val="50000"/>
                  </a:spcBef>
                </a:pPr>
                <a:r>
                  <a: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i</a:t>
                </a:r>
                <a:endParaRPr lang="zh-CN" altLang="en-US" sz="2000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3102" name="Group 31"/>
            <p:cNvGrpSpPr/>
            <p:nvPr/>
          </p:nvGrpSpPr>
          <p:grpSpPr>
            <a:xfrm>
              <a:off x="5743" y="1580"/>
              <a:ext cx="755" cy="605"/>
              <a:chOff x="0" y="0"/>
              <a:chExt cx="302" cy="252"/>
            </a:xfrm>
          </p:grpSpPr>
          <p:sp>
            <p:nvSpPr>
              <p:cNvPr id="3103" name="Text Box 32"/>
              <p:cNvSpPr txBox="1"/>
              <p:nvPr/>
            </p:nvSpPr>
            <p:spPr>
              <a:xfrm>
                <a:off x="0" y="12"/>
                <a:ext cx="91" cy="24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lIns="0" tIns="0" rIns="0" bIns="0" anchor="t">
                <a:spAutoFit/>
              </a:bodyPr>
              <a:p>
                <a:pPr>
                  <a:spcBef>
                    <a:spcPct val="50000"/>
                  </a:spcBef>
                </a:pPr>
                <a:r>
                  <a:rPr lang="zh-CN" altLang="en-US" sz="2400" i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∆</a:t>
                </a:r>
                <a:endParaRPr lang="zh-CN" altLang="en-US" sz="2400" i="1" dirty="0"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  <p:sp>
            <p:nvSpPr>
              <p:cNvPr id="3104" name="Text Box 33"/>
              <p:cNvSpPr txBox="1"/>
              <p:nvPr/>
            </p:nvSpPr>
            <p:spPr>
              <a:xfrm>
                <a:off x="141" y="0"/>
                <a:ext cx="161" cy="239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lIns="0" tIns="0" rIns="0" bIns="0" anchor="t">
                <a:spAutoFit/>
              </a:bodyPr>
              <a:p>
                <a:pPr>
                  <a:spcBef>
                    <a:spcPct val="50000"/>
                  </a:spcBef>
                </a:pPr>
                <a:r>
                  <a:rPr lang="zh-CN" altLang="en-US" sz="2400" i="1" dirty="0">
                    <a:latin typeface="Times New Roman" panose="02020603050405020304" pitchFamily="18" charset="0"/>
                    <a:ea typeface="Batang" pitchFamily="2" charset="-127"/>
                  </a:rPr>
                  <a:t>y</a:t>
                </a:r>
                <a:endParaRPr lang="el-GR" altLang="en-US" sz="2400" i="1" dirty="0">
                  <a:latin typeface="Times New Roman" panose="02020603050405020304" pitchFamily="18" charset="0"/>
                  <a:ea typeface="Batang" pitchFamily="2" charset="-127"/>
                </a:endParaRPr>
              </a:p>
            </p:txBody>
          </p:sp>
        </p:grpSp>
        <p:sp>
          <p:nvSpPr>
            <p:cNvPr id="3105" name="Line 34"/>
            <p:cNvSpPr/>
            <p:nvPr/>
          </p:nvSpPr>
          <p:spPr>
            <a:xfrm flipH="1">
              <a:off x="6803" y="4065"/>
              <a:ext cx="5037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3106" name="Rectangle 35"/>
            <p:cNvSpPr/>
            <p:nvPr/>
          </p:nvSpPr>
          <p:spPr>
            <a:xfrm>
              <a:off x="6425" y="1845"/>
              <a:ext cx="1685" cy="1060"/>
            </a:xfrm>
            <a:prstGeom prst="rect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r>
                <a:rPr lang="zh-CN" altLang="en-US" sz="2000" dirty="0">
                  <a:latin typeface="Arial" panose="020B0604020202020204" pitchFamily="34" charset="0"/>
                  <a:ea typeface="宋体" panose="02010600030101010101" pitchFamily="2" charset="-122"/>
                </a:rPr>
                <a:t>执行器</a:t>
              </a:r>
              <a:endParaRPr lang="zh-CN" altLang="en-US" sz="2000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107" name="Line 36"/>
            <p:cNvSpPr/>
            <p:nvPr/>
          </p:nvSpPr>
          <p:spPr>
            <a:xfrm>
              <a:off x="5290" y="2313"/>
              <a:ext cx="1135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3108" name="Line 37"/>
            <p:cNvSpPr/>
            <p:nvPr/>
          </p:nvSpPr>
          <p:spPr>
            <a:xfrm>
              <a:off x="8190" y="2313"/>
              <a:ext cx="1133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</p:grpSp>
    </p:spTree>
  </p:cSld>
  <p:clrMapOvr>
    <a:masterClrMapping/>
  </p:clrMapOvr>
  <p:transition spd="slow" advClick="0">
    <p:wedg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289" name="AutoShape 4"/>
          <p:cNvSpPr/>
          <p:nvPr/>
        </p:nvSpPr>
        <p:spPr>
          <a:xfrm>
            <a:off x="1331913" y="0"/>
            <a:ext cx="936625" cy="865188"/>
          </a:xfrm>
          <a:prstGeom prst="flowChartDecision">
            <a:avLst/>
          </a:prstGeom>
          <a:gradFill rotWithShape="1">
            <a:gsLst>
              <a:gs pos="0">
                <a:srgbClr val="3366FF"/>
              </a:gs>
              <a:gs pos="100000">
                <a:srgbClr val="182F76"/>
              </a:gs>
            </a:gsLst>
            <a:path path="shape">
              <a:fillToRect l="50000" t="50000" r="50000" b="50000"/>
            </a:path>
            <a:tileRect/>
          </a:gradFill>
          <a:ln w="76200" cap="flat" cmpd="tri">
            <a:solidFill>
              <a:srgbClr val="FF99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3</a:t>
            </a:r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.1</a:t>
            </a:r>
            <a:endParaRPr lang="zh-CN" altLang="en-US" sz="2000" dirty="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2290" name="Rectangle 5"/>
          <p:cNvSpPr/>
          <p:nvPr/>
        </p:nvSpPr>
        <p:spPr>
          <a:xfrm>
            <a:off x="2339975" y="260350"/>
            <a:ext cx="3968750" cy="358775"/>
          </a:xfrm>
          <a:prstGeom prst="rect">
            <a:avLst/>
          </a:prstGeom>
          <a:gradFill rotWithShape="1">
            <a:gsLst>
              <a:gs pos="0">
                <a:srgbClr val="3399FF"/>
              </a:gs>
              <a:gs pos="100000">
                <a:srgbClr val="0000FF"/>
              </a:gs>
            </a:gsLst>
            <a:lin ang="5400000" scaled="1"/>
            <a:tileRect/>
          </a:gradFill>
          <a:ln w="9525">
            <a:noFill/>
          </a:ln>
        </p:spPr>
        <p:txBody>
          <a:bodyPr anchor="ctr"/>
          <a:p>
            <a:pPr algn="ctr"/>
            <a:r>
              <a:rPr lang="zh-CN" altLang="en-US" sz="3200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变送器的构成</a:t>
            </a:r>
            <a:endParaRPr lang="zh-CN" altLang="en-US" sz="3200" dirty="0">
              <a:solidFill>
                <a:schemeClr val="bg1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grpSp>
        <p:nvGrpSpPr>
          <p:cNvPr id="43" name="组合 42"/>
          <p:cNvGrpSpPr/>
          <p:nvPr/>
        </p:nvGrpSpPr>
        <p:grpSpPr>
          <a:xfrm>
            <a:off x="544513" y="865188"/>
            <a:ext cx="3259137" cy="2897187"/>
            <a:chOff x="857" y="1363"/>
            <a:chExt cx="5132" cy="4561"/>
          </a:xfrm>
        </p:grpSpPr>
        <p:pic>
          <p:nvPicPr>
            <p:cNvPr id="12292" name="图片 8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857" y="2088"/>
              <a:ext cx="5132" cy="3837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12293" name="文本框 9"/>
            <p:cNvSpPr txBox="1"/>
            <p:nvPr/>
          </p:nvSpPr>
          <p:spPr>
            <a:xfrm>
              <a:off x="952" y="1363"/>
              <a:ext cx="1492" cy="72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（1）</a:t>
              </a:r>
              <a:endPara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3803650" y="898525"/>
            <a:ext cx="4810125" cy="2073275"/>
            <a:chOff x="5989" y="1416"/>
            <a:chExt cx="7577" cy="3264"/>
          </a:xfrm>
        </p:grpSpPr>
        <p:graphicFrame>
          <p:nvGraphicFramePr>
            <p:cNvPr id="12295" name="对象 3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7440" y="2141"/>
            <a:ext cx="6126" cy="135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89" name="" r:id="rId2" imgW="1955800" imgH="431800" progId="Equation.KSEE3">
                    <p:embed/>
                  </p:oleObj>
                </mc:Choice>
                <mc:Fallback>
                  <p:oleObj name="" r:id="rId2" imgW="1955800" imgH="431800" progId="Equation.KSEE3">
                    <p:embed/>
                    <p:pic>
                      <p:nvPicPr>
                        <p:cNvPr id="0" name="图片 3088"/>
                        <p:cNvPicPr/>
                        <p:nvPr/>
                      </p:nvPicPr>
                      <p:blipFill>
                        <a:blip r:embed="rId3"/>
                        <a:stretch>
                          <a:fillRect/>
                        </a:stretch>
                      </p:blipFill>
                      <p:spPr>
                        <a:xfrm>
                          <a:off x="7440" y="2141"/>
                          <a:ext cx="6126" cy="1353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2296" name="对象 4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7440" y="3494"/>
            <a:ext cx="5239" cy="118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94" name="" r:id="rId4" imgW="1739900" imgH="393700" progId="Equation.KSEE3">
                    <p:embed/>
                  </p:oleObj>
                </mc:Choice>
                <mc:Fallback>
                  <p:oleObj name="" r:id="rId4" imgW="1739900" imgH="393700" progId="Equation.KSEE3">
                    <p:embed/>
                    <p:pic>
                      <p:nvPicPr>
                        <p:cNvPr id="0" name="图片 3093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7440" y="3494"/>
                          <a:ext cx="5239" cy="1186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2297" name="文本框 10"/>
            <p:cNvSpPr txBox="1"/>
            <p:nvPr/>
          </p:nvSpPr>
          <p:spPr>
            <a:xfrm>
              <a:off x="5989" y="1416"/>
              <a:ext cx="5830" cy="72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（2）输入与输出的关系式</a:t>
              </a:r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3983038" y="3082925"/>
            <a:ext cx="4630737" cy="1468438"/>
            <a:chOff x="6272" y="4854"/>
            <a:chExt cx="7293" cy="2313"/>
          </a:xfrm>
        </p:grpSpPr>
        <p:sp>
          <p:nvSpPr>
            <p:cNvPr id="12299" name="文本框 11"/>
            <p:cNvSpPr txBox="1"/>
            <p:nvPr/>
          </p:nvSpPr>
          <p:spPr>
            <a:xfrm>
              <a:off x="6272" y="5001"/>
              <a:ext cx="1492" cy="72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（3）</a:t>
              </a:r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graphicFrame>
          <p:nvGraphicFramePr>
            <p:cNvPr id="12300" name="对象 4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7764" y="4854"/>
            <a:ext cx="4370" cy="101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93" name="" r:id="rId6" imgW="1688465" imgH="393700" progId="Equation.KSEE3">
                    <p:embed/>
                  </p:oleObj>
                </mc:Choice>
                <mc:Fallback>
                  <p:oleObj name="" r:id="rId6" imgW="1688465" imgH="393700" progId="Equation.KSEE3">
                    <p:embed/>
                    <p:pic>
                      <p:nvPicPr>
                        <p:cNvPr id="0" name="图片 3092"/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7764" y="4854"/>
                          <a:ext cx="4370" cy="1019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2301" name="对象 4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6639" y="6077"/>
            <a:ext cx="6927" cy="109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91" name="" r:id="rId8" imgW="2501900" imgH="393700" progId="Equation.KSEE3">
                    <p:embed/>
                  </p:oleObj>
                </mc:Choice>
                <mc:Fallback>
                  <p:oleObj name="" r:id="rId8" imgW="2501900" imgH="393700" progId="Equation.KSEE3">
                    <p:embed/>
                    <p:pic>
                      <p:nvPicPr>
                        <p:cNvPr id="0" name="图片 3090"/>
                        <p:cNvPicPr/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6639" y="6077"/>
                          <a:ext cx="6927" cy="109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46" name="组合 45"/>
          <p:cNvGrpSpPr/>
          <p:nvPr/>
        </p:nvGrpSpPr>
        <p:grpSpPr>
          <a:xfrm>
            <a:off x="611188" y="3762375"/>
            <a:ext cx="3371850" cy="2894013"/>
            <a:chOff x="962" y="5925"/>
            <a:chExt cx="5310" cy="4557"/>
          </a:xfrm>
        </p:grpSpPr>
        <p:sp>
          <p:nvSpPr>
            <p:cNvPr id="12303" name="文本框 16"/>
            <p:cNvSpPr txBox="1"/>
            <p:nvPr/>
          </p:nvSpPr>
          <p:spPr>
            <a:xfrm>
              <a:off x="1090" y="5925"/>
              <a:ext cx="1492" cy="72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  <a:sym typeface="宋体" panose="02010600030101010101" pitchFamily="2" charset="-122"/>
                </a:rPr>
                <a:t>（</a:t>
              </a:r>
              <a:r>
                <a:rPr lang="en-US" altLang="zh-CN" sz="2400" dirty="0">
                  <a:latin typeface="Times New Roman" panose="02020603050405020304" pitchFamily="18" charset="0"/>
                  <a:ea typeface="宋体" panose="02010600030101010101" pitchFamily="2" charset="-122"/>
                  <a:sym typeface="宋体" panose="02010600030101010101" pitchFamily="2" charset="-122"/>
                </a:rPr>
                <a:t>4</a:t>
              </a:r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  <a:sym typeface="宋体" panose="02010600030101010101" pitchFamily="2" charset="-122"/>
                </a:rPr>
                <a:t>）</a:t>
              </a:r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pic>
          <p:nvPicPr>
            <p:cNvPr id="12304" name="图片 38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62" y="6512"/>
              <a:ext cx="5310" cy="3970"/>
            </a:xfrm>
            <a:prstGeom prst="rect">
              <a:avLst/>
            </a:prstGeom>
            <a:noFill/>
            <a:ln w="9525">
              <a:noFill/>
            </a:ln>
          </p:spPr>
        </p:pic>
      </p:grpSp>
      <p:grpSp>
        <p:nvGrpSpPr>
          <p:cNvPr id="47" name="组合 46"/>
          <p:cNvGrpSpPr/>
          <p:nvPr/>
        </p:nvGrpSpPr>
        <p:grpSpPr>
          <a:xfrm>
            <a:off x="4098925" y="4662488"/>
            <a:ext cx="4230688" cy="1843087"/>
            <a:chOff x="6454" y="7343"/>
            <a:chExt cx="6664" cy="2902"/>
          </a:xfrm>
        </p:grpSpPr>
        <p:graphicFrame>
          <p:nvGraphicFramePr>
            <p:cNvPr id="12306" name="对象 6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6544" y="8068"/>
            <a:ext cx="5378" cy="108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90" name="" r:id="rId11" imgW="1943100" imgH="393700" progId="Equation.KSEE3">
                    <p:embed/>
                  </p:oleObj>
                </mc:Choice>
                <mc:Fallback>
                  <p:oleObj name="" r:id="rId11" imgW="1943100" imgH="393700" progId="Equation.KSEE3">
                    <p:embed/>
                    <p:pic>
                      <p:nvPicPr>
                        <p:cNvPr id="0" name="图片 3089"/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6544" y="8068"/>
                          <a:ext cx="5378" cy="1089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2307" name="文本框 39"/>
            <p:cNvSpPr txBox="1"/>
            <p:nvPr/>
          </p:nvSpPr>
          <p:spPr>
            <a:xfrm>
              <a:off x="6454" y="7343"/>
              <a:ext cx="1492" cy="72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  <a:sym typeface="宋体" panose="02010600030101010101" pitchFamily="2" charset="-122"/>
                </a:rPr>
                <a:t>（</a:t>
              </a:r>
              <a:r>
                <a:rPr lang="en-US" altLang="zh-CN" sz="2400" dirty="0">
                  <a:latin typeface="Times New Roman" panose="02020603050405020304" pitchFamily="18" charset="0"/>
                  <a:ea typeface="宋体" panose="02010600030101010101" pitchFamily="2" charset="-122"/>
                  <a:sym typeface="宋体" panose="02010600030101010101" pitchFamily="2" charset="-122"/>
                </a:rPr>
                <a:t>5</a:t>
              </a:r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  <a:sym typeface="宋体" panose="02010600030101010101" pitchFamily="2" charset="-122"/>
                </a:rPr>
                <a:t>）</a:t>
              </a:r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graphicFrame>
          <p:nvGraphicFramePr>
            <p:cNvPr id="12308" name="对象 6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6544" y="9157"/>
            <a:ext cx="6574" cy="108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92" name="" r:id="rId13" imgW="2374265" imgH="393700" progId="Equation.KSEE3">
                    <p:embed/>
                  </p:oleObj>
                </mc:Choice>
                <mc:Fallback>
                  <p:oleObj name="" r:id="rId13" imgW="2374265" imgH="393700" progId="Equation.KSEE3">
                    <p:embed/>
                    <p:pic>
                      <p:nvPicPr>
                        <p:cNvPr id="0" name="图片 3091"/>
                        <p:cNvPicPr/>
                        <p:nvPr/>
                      </p:nvPicPr>
                      <p:blipFill>
                        <a:blip r:embed="rId14"/>
                        <a:stretch>
                          <a:fillRect/>
                        </a:stretch>
                      </p:blipFill>
                      <p:spPr>
                        <a:xfrm>
                          <a:off x="6544" y="9157"/>
                          <a:ext cx="6574" cy="1089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ransition spd="slow" advClick="0">
    <p:wedg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337" name="AutoShape 4"/>
          <p:cNvSpPr/>
          <p:nvPr/>
        </p:nvSpPr>
        <p:spPr>
          <a:xfrm>
            <a:off x="1531938" y="-12700"/>
            <a:ext cx="936625" cy="865188"/>
          </a:xfrm>
          <a:prstGeom prst="flowChartDecision">
            <a:avLst/>
          </a:prstGeom>
          <a:gradFill rotWithShape="1">
            <a:gsLst>
              <a:gs pos="0">
                <a:srgbClr val="3366FF"/>
              </a:gs>
              <a:gs pos="100000">
                <a:srgbClr val="182F76"/>
              </a:gs>
            </a:gsLst>
            <a:path path="shape">
              <a:fillToRect l="50000" t="50000" r="50000" b="50000"/>
            </a:path>
            <a:tileRect/>
          </a:gradFill>
          <a:ln w="76200" cap="flat" cmpd="tri">
            <a:solidFill>
              <a:srgbClr val="FF99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3</a:t>
            </a:r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.1</a:t>
            </a:r>
            <a:endParaRPr lang="zh-CN" altLang="en-US" sz="2000" dirty="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4338" name="Rectangle 5"/>
          <p:cNvSpPr/>
          <p:nvPr/>
        </p:nvSpPr>
        <p:spPr>
          <a:xfrm>
            <a:off x="2468563" y="157163"/>
            <a:ext cx="3968750" cy="358775"/>
          </a:xfrm>
          <a:prstGeom prst="rect">
            <a:avLst/>
          </a:prstGeom>
          <a:gradFill rotWithShape="1">
            <a:gsLst>
              <a:gs pos="0">
                <a:srgbClr val="3399FF"/>
              </a:gs>
              <a:gs pos="100000">
                <a:srgbClr val="0000FF"/>
              </a:gs>
            </a:gsLst>
            <a:lin ang="5400000" scaled="1"/>
            <a:tileRect/>
          </a:gradFill>
          <a:ln w="9525">
            <a:noFill/>
          </a:ln>
        </p:spPr>
        <p:txBody>
          <a:bodyPr anchor="ctr"/>
          <a:p>
            <a:pPr algn="ctr"/>
            <a:r>
              <a:rPr lang="zh-CN" altLang="en-US" sz="3200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变送器的构成</a:t>
            </a:r>
            <a:endParaRPr lang="zh-CN" altLang="en-US" sz="3200" dirty="0">
              <a:solidFill>
                <a:schemeClr val="bg1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pic>
        <p:nvPicPr>
          <p:cNvPr id="14339" name="图片 3" descr="IMG_4356"/>
          <p:cNvPicPr>
            <a:picLocks noChangeAspect="1"/>
          </p:cNvPicPr>
          <p:nvPr/>
        </p:nvPicPr>
        <p:blipFill>
          <a:blip r:embed="rId1"/>
          <a:srcRect l="29350" t="23164" r="25726" b="32104"/>
          <a:stretch>
            <a:fillRect/>
          </a:stretch>
        </p:blipFill>
        <p:spPr>
          <a:xfrm>
            <a:off x="1531938" y="3379788"/>
            <a:ext cx="4090987" cy="27146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4340" name="文本框 6"/>
          <p:cNvSpPr txBox="1"/>
          <p:nvPr/>
        </p:nvSpPr>
        <p:spPr>
          <a:xfrm>
            <a:off x="841375" y="852488"/>
            <a:ext cx="7958138" cy="2306637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练习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2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：敞口容器或密闭容器（无冷凝液），差压变送器安装位置与最低液位在同一水平线上，变送器负端通大气。</a:t>
            </a:r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液位范围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0~5m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，水的比重密度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1000kg/m</a:t>
            </a:r>
            <a:r>
              <a:rPr lang="en-US" altLang="zh-CN" sz="2400" baseline="30000" dirty="0"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3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，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g=9.8m/s</a:t>
            </a:r>
            <a:r>
              <a:rPr lang="en-US" altLang="zh-CN" sz="2400" baseline="30000" dirty="0"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2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。</a:t>
            </a:r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（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1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）如何调零，如何调量程？</a:t>
            </a:r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（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2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）变送器输出为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8mA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时，液位多高？</a:t>
            </a:r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（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3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）液位为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2m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时，变送器输出电流为多少？</a:t>
            </a:r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</p:spTree>
  </p:cSld>
  <p:clrMapOvr>
    <a:masterClrMapping/>
  </p:clrMapOvr>
  <p:transition spd="slow" advClick="0">
    <p:wedg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361" name="AutoShape 4"/>
          <p:cNvSpPr/>
          <p:nvPr/>
        </p:nvSpPr>
        <p:spPr>
          <a:xfrm>
            <a:off x="1519238" y="-12700"/>
            <a:ext cx="936625" cy="865188"/>
          </a:xfrm>
          <a:prstGeom prst="flowChartDecision">
            <a:avLst/>
          </a:prstGeom>
          <a:gradFill rotWithShape="1">
            <a:gsLst>
              <a:gs pos="0">
                <a:srgbClr val="3366FF"/>
              </a:gs>
              <a:gs pos="100000">
                <a:srgbClr val="182F76"/>
              </a:gs>
            </a:gsLst>
            <a:path path="shape">
              <a:fillToRect l="50000" t="50000" r="50000" b="50000"/>
            </a:path>
            <a:tileRect/>
          </a:gradFill>
          <a:ln w="76200" cap="flat" cmpd="tri">
            <a:solidFill>
              <a:srgbClr val="FF99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3</a:t>
            </a:r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.1</a:t>
            </a:r>
            <a:endParaRPr lang="zh-CN" altLang="en-US" sz="2000" dirty="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5362" name="Rectangle 5"/>
          <p:cNvSpPr/>
          <p:nvPr/>
        </p:nvSpPr>
        <p:spPr>
          <a:xfrm>
            <a:off x="2455863" y="157163"/>
            <a:ext cx="3968750" cy="358775"/>
          </a:xfrm>
          <a:prstGeom prst="rect">
            <a:avLst/>
          </a:prstGeom>
          <a:gradFill rotWithShape="1">
            <a:gsLst>
              <a:gs pos="0">
                <a:srgbClr val="3399FF"/>
              </a:gs>
              <a:gs pos="100000">
                <a:srgbClr val="0000FF"/>
              </a:gs>
            </a:gsLst>
            <a:lin ang="5400000" scaled="1"/>
            <a:tileRect/>
          </a:gradFill>
          <a:ln w="9525">
            <a:noFill/>
          </a:ln>
        </p:spPr>
        <p:txBody>
          <a:bodyPr anchor="ctr"/>
          <a:p>
            <a:pPr algn="ctr"/>
            <a:r>
              <a:rPr lang="zh-CN" altLang="en-US" sz="3200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变送器的构成</a:t>
            </a:r>
            <a:endParaRPr lang="zh-CN" altLang="en-US" sz="3200" dirty="0">
              <a:solidFill>
                <a:schemeClr val="bg1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pic>
        <p:nvPicPr>
          <p:cNvPr id="15363" name="图片 3" descr="IMG_4356"/>
          <p:cNvPicPr>
            <a:picLocks noChangeAspect="1"/>
          </p:cNvPicPr>
          <p:nvPr/>
        </p:nvPicPr>
        <p:blipFill>
          <a:blip r:embed="rId1"/>
          <a:srcRect l="29350" t="23164" r="25726" b="32104"/>
          <a:stretch>
            <a:fillRect/>
          </a:stretch>
        </p:blipFill>
        <p:spPr>
          <a:xfrm>
            <a:off x="1782763" y="852488"/>
            <a:ext cx="4090987" cy="2714625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4" name="组合 3"/>
          <p:cNvGrpSpPr/>
          <p:nvPr/>
        </p:nvGrpSpPr>
        <p:grpSpPr>
          <a:xfrm>
            <a:off x="690563" y="3900488"/>
            <a:ext cx="6762750" cy="460375"/>
            <a:chOff x="931" y="8308"/>
            <a:chExt cx="10649" cy="727"/>
          </a:xfrm>
        </p:grpSpPr>
        <p:graphicFrame>
          <p:nvGraphicFramePr>
            <p:cNvPr id="15365" name="对象 8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3712" y="8315"/>
            <a:ext cx="7868" cy="7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76" name="" r:id="rId2" imgW="2527300" imgH="228600" progId="Equation.KSEE3">
                    <p:embed/>
                  </p:oleObj>
                </mc:Choice>
                <mc:Fallback>
                  <p:oleObj name="" r:id="rId2" imgW="2527300" imgH="228600" progId="Equation.KSEE3">
                    <p:embed/>
                    <p:pic>
                      <p:nvPicPr>
                        <p:cNvPr id="0" name="图片 3075"/>
                        <p:cNvPicPr/>
                        <p:nvPr/>
                      </p:nvPicPr>
                      <p:blipFill>
                        <a:blip r:embed="rId3"/>
                        <a:stretch>
                          <a:fillRect/>
                        </a:stretch>
                      </p:blipFill>
                      <p:spPr>
                        <a:xfrm>
                          <a:off x="3712" y="8315"/>
                          <a:ext cx="7868" cy="712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5366" name="文本框 6"/>
            <p:cNvSpPr txBox="1"/>
            <p:nvPr/>
          </p:nvSpPr>
          <p:spPr>
            <a:xfrm>
              <a:off x="931" y="8308"/>
              <a:ext cx="2780" cy="72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  <a:sym typeface="宋体" panose="02010600030101010101" pitchFamily="2" charset="-122"/>
                </a:rPr>
                <a:t>（</a:t>
              </a:r>
              <a:r>
                <a:rPr lang="en-US" altLang="zh-CN" sz="2400" dirty="0">
                  <a:latin typeface="Times New Roman" panose="02020603050405020304" pitchFamily="18" charset="0"/>
                  <a:ea typeface="宋体" panose="02010600030101010101" pitchFamily="2" charset="-122"/>
                  <a:sym typeface="宋体" panose="02010600030101010101" pitchFamily="2" charset="-122"/>
                </a:rPr>
                <a:t>1</a:t>
              </a:r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  <a:sym typeface="宋体" panose="02010600030101010101" pitchFamily="2" charset="-122"/>
                </a:rPr>
                <a:t>）调零</a:t>
              </a:r>
              <a:endPara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1455738" y="4478338"/>
            <a:ext cx="7323137" cy="1004887"/>
            <a:chOff x="2170" y="7052"/>
            <a:chExt cx="11534" cy="1582"/>
          </a:xfrm>
        </p:grpSpPr>
        <p:graphicFrame>
          <p:nvGraphicFramePr>
            <p:cNvPr id="15368" name="对象 9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2931" y="7958"/>
            <a:ext cx="10773" cy="67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77" name="" r:id="rId4" imgW="3974465" imgH="228600" progId="Equation.KSEE3">
                    <p:embed/>
                  </p:oleObj>
                </mc:Choice>
                <mc:Fallback>
                  <p:oleObj name="" r:id="rId4" imgW="3974465" imgH="228600" progId="Equation.KSEE3">
                    <p:embed/>
                    <p:pic>
                      <p:nvPicPr>
                        <p:cNvPr id="0" name="图片 3076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2931" y="7958"/>
                          <a:ext cx="10773" cy="676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5369" name="文本框 6"/>
            <p:cNvSpPr txBox="1"/>
            <p:nvPr/>
          </p:nvSpPr>
          <p:spPr>
            <a:xfrm>
              <a:off x="2170" y="7052"/>
              <a:ext cx="1734" cy="72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  <a:sym typeface="宋体" panose="02010600030101010101" pitchFamily="2" charset="-122"/>
                </a:rPr>
                <a:t>调量程</a:t>
              </a:r>
              <a:endPara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graphicFrame>
        <p:nvGraphicFramePr>
          <p:cNvPr id="9" name="对象 9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776288" y="5483225"/>
          <a:ext cx="3044825" cy="795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8" name="" r:id="rId6" imgW="1651000" imgH="393700" progId="Equation.KSEE3">
                  <p:embed/>
                </p:oleObj>
              </mc:Choice>
              <mc:Fallback>
                <p:oleObj name="" r:id="rId6" imgW="1651000" imgH="393700" progId="Equation.KSEE3">
                  <p:embed/>
                  <p:pic>
                    <p:nvPicPr>
                      <p:cNvPr id="0" name="图片 3077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76288" y="5483225"/>
                        <a:ext cx="3044825" cy="79533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6" name="组合 15"/>
          <p:cNvGrpSpPr/>
          <p:nvPr/>
        </p:nvGrpSpPr>
        <p:grpSpPr>
          <a:xfrm>
            <a:off x="4422775" y="5649913"/>
            <a:ext cx="2397125" cy="1092200"/>
            <a:chOff x="6966" y="8897"/>
            <a:chExt cx="3775" cy="1720"/>
          </a:xfrm>
        </p:grpSpPr>
        <p:graphicFrame>
          <p:nvGraphicFramePr>
            <p:cNvPr id="15372" name="对象 9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7125" y="8897"/>
            <a:ext cx="3616" cy="72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87" name="" r:id="rId8" imgW="1244600" imgH="228600" progId="Equation.KSEE3">
                    <p:embed/>
                  </p:oleObj>
                </mc:Choice>
                <mc:Fallback>
                  <p:oleObj name="" r:id="rId8" imgW="1244600" imgH="228600" progId="Equation.KSEE3">
                    <p:embed/>
                    <p:pic>
                      <p:nvPicPr>
                        <p:cNvPr id="0" name="图片 3086"/>
                        <p:cNvPicPr/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7125" y="8897"/>
                          <a:ext cx="3616" cy="729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5373" name="对象 9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6965" y="9889"/>
            <a:ext cx="3653" cy="72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86" name="" r:id="rId10" imgW="1257300" imgH="228600" progId="Equation.KSEE3">
                    <p:embed/>
                  </p:oleObj>
                </mc:Choice>
                <mc:Fallback>
                  <p:oleObj name="" r:id="rId10" imgW="1257300" imgH="228600" progId="Equation.KSEE3">
                    <p:embed/>
                    <p:pic>
                      <p:nvPicPr>
                        <p:cNvPr id="0" name="图片 3085"/>
                        <p:cNvPicPr/>
                        <p:nvPr/>
                      </p:nvPicPr>
                      <p:blipFill>
                        <a:blip r:embed="rId11"/>
                        <a:stretch>
                          <a:fillRect/>
                        </a:stretch>
                      </p:blipFill>
                      <p:spPr>
                        <a:xfrm>
                          <a:off x="6965" y="9889"/>
                          <a:ext cx="3653" cy="729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5374" name="对象 4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6342063" y="1922463"/>
          <a:ext cx="1417637" cy="454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3" name="" r:id="rId12" imgW="634365" imgH="203200" progId="Equation.KSEE3">
                  <p:embed/>
                </p:oleObj>
              </mc:Choice>
              <mc:Fallback>
                <p:oleObj name="" r:id="rId12" imgW="634365" imgH="203200" progId="Equation.KSEE3">
                  <p:embed/>
                  <p:pic>
                    <p:nvPicPr>
                      <p:cNvPr id="0" name="图片 3092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6342063" y="1922463"/>
                        <a:ext cx="1417637" cy="4540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 advClick="0">
    <p:wedg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6385" name="AutoShape 4"/>
          <p:cNvSpPr/>
          <p:nvPr/>
        </p:nvSpPr>
        <p:spPr>
          <a:xfrm>
            <a:off x="1519238" y="-12700"/>
            <a:ext cx="936625" cy="865188"/>
          </a:xfrm>
          <a:prstGeom prst="flowChartDecision">
            <a:avLst/>
          </a:prstGeom>
          <a:gradFill rotWithShape="1">
            <a:gsLst>
              <a:gs pos="0">
                <a:srgbClr val="3366FF"/>
              </a:gs>
              <a:gs pos="100000">
                <a:srgbClr val="182F76"/>
              </a:gs>
            </a:gsLst>
            <a:path path="shape">
              <a:fillToRect l="50000" t="50000" r="50000" b="50000"/>
            </a:path>
            <a:tileRect/>
          </a:gradFill>
          <a:ln w="76200" cap="flat" cmpd="tri">
            <a:solidFill>
              <a:srgbClr val="FF99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3</a:t>
            </a:r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.1</a:t>
            </a:r>
            <a:endParaRPr lang="zh-CN" altLang="en-US" sz="2000" dirty="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6386" name="Rectangle 5"/>
          <p:cNvSpPr/>
          <p:nvPr/>
        </p:nvSpPr>
        <p:spPr>
          <a:xfrm>
            <a:off x="2455863" y="157163"/>
            <a:ext cx="3968750" cy="358775"/>
          </a:xfrm>
          <a:prstGeom prst="rect">
            <a:avLst/>
          </a:prstGeom>
          <a:gradFill rotWithShape="1">
            <a:gsLst>
              <a:gs pos="0">
                <a:srgbClr val="3399FF"/>
              </a:gs>
              <a:gs pos="100000">
                <a:srgbClr val="0000FF"/>
              </a:gs>
            </a:gsLst>
            <a:lin ang="5400000" scaled="1"/>
            <a:tileRect/>
          </a:gradFill>
          <a:ln w="9525">
            <a:noFill/>
          </a:ln>
        </p:spPr>
        <p:txBody>
          <a:bodyPr anchor="ctr"/>
          <a:p>
            <a:pPr algn="ctr"/>
            <a:r>
              <a:rPr lang="zh-CN" altLang="en-US" sz="3200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变送器的构成</a:t>
            </a:r>
            <a:endParaRPr lang="zh-CN" altLang="en-US" sz="3200" dirty="0">
              <a:solidFill>
                <a:schemeClr val="bg1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16387" name="文本框 6"/>
          <p:cNvSpPr txBox="1"/>
          <p:nvPr/>
        </p:nvSpPr>
        <p:spPr>
          <a:xfrm>
            <a:off x="841375" y="852488"/>
            <a:ext cx="7958138" cy="2306637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练习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3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：敞口容器或密闭容器（无冷凝液），差压变送器安装位置与最低液位在同一水平线上，变送器负端通大气。</a:t>
            </a:r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液位范围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1~5m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，水的比重密度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1000kg/m</a:t>
            </a:r>
            <a:r>
              <a:rPr lang="en-US" altLang="zh-CN" sz="2400" baseline="30000" dirty="0"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3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，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g=9.8m/s</a:t>
            </a:r>
            <a:r>
              <a:rPr lang="en-US" altLang="zh-CN" sz="2400" baseline="30000" dirty="0"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2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。</a:t>
            </a:r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（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1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）如何调零，如何调量程？</a:t>
            </a:r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（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2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）变送器输出为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8mA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时，液位多高？</a:t>
            </a:r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（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3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）液位为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4m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时，变送器输出电流为多少？</a:t>
            </a:r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graphicFrame>
        <p:nvGraphicFramePr>
          <p:cNvPr id="16388" name="对象 2"/>
          <p:cNvGraphicFramePr/>
          <p:nvPr/>
        </p:nvGraphicFramePr>
        <p:xfrm>
          <a:off x="1797050" y="3279775"/>
          <a:ext cx="3224213" cy="2749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8" name="" r:id="rId1" imgW="3790950" imgH="3095625" progId="Paint.Picture">
                  <p:embed/>
                </p:oleObj>
              </mc:Choice>
              <mc:Fallback>
                <p:oleObj name="" r:id="rId1" imgW="3790950" imgH="3095625" progId="Paint.Picture">
                  <p:embed/>
                  <p:pic>
                    <p:nvPicPr>
                      <p:cNvPr id="0" name="图片 3087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797050" y="3279775"/>
                        <a:ext cx="3224213" cy="27495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 advClick="0">
    <p:wedg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17409" name="对象 2"/>
          <p:cNvGraphicFramePr/>
          <p:nvPr>
            <p:custDataLst>
              <p:tags r:id="rId1"/>
            </p:custDataLst>
          </p:nvPr>
        </p:nvGraphicFramePr>
        <p:xfrm>
          <a:off x="2466975" y="1079500"/>
          <a:ext cx="3224213" cy="2749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2" name="" r:id="rId2" imgW="3790950" imgH="3095625" progId="Paint.Picture">
                  <p:embed/>
                </p:oleObj>
              </mc:Choice>
              <mc:Fallback>
                <p:oleObj name="" r:id="rId2" imgW="3790950" imgH="3095625" progId="Paint.Picture">
                  <p:embed/>
                  <p:pic>
                    <p:nvPicPr>
                      <p:cNvPr id="0" name="图片 3091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466975" y="1079500"/>
                        <a:ext cx="3224213" cy="27495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410" name="AutoShape 4"/>
          <p:cNvSpPr/>
          <p:nvPr/>
        </p:nvSpPr>
        <p:spPr>
          <a:xfrm>
            <a:off x="1519238" y="-12700"/>
            <a:ext cx="936625" cy="865188"/>
          </a:xfrm>
          <a:prstGeom prst="flowChartDecision">
            <a:avLst/>
          </a:prstGeom>
          <a:gradFill rotWithShape="1">
            <a:gsLst>
              <a:gs pos="0">
                <a:srgbClr val="3366FF"/>
              </a:gs>
              <a:gs pos="100000">
                <a:srgbClr val="182F76"/>
              </a:gs>
            </a:gsLst>
            <a:path path="shape">
              <a:fillToRect l="50000" t="50000" r="50000" b="50000"/>
            </a:path>
            <a:tileRect/>
          </a:gradFill>
          <a:ln w="76200" cap="flat" cmpd="tri">
            <a:solidFill>
              <a:srgbClr val="FF99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3</a:t>
            </a:r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.</a:t>
            </a:r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1</a:t>
            </a:r>
            <a:endParaRPr lang="en-US" altLang="zh-CN" sz="2000" dirty="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7411" name="Rectangle 5"/>
          <p:cNvSpPr/>
          <p:nvPr/>
        </p:nvSpPr>
        <p:spPr>
          <a:xfrm>
            <a:off x="2455863" y="157163"/>
            <a:ext cx="3968750" cy="358775"/>
          </a:xfrm>
          <a:prstGeom prst="rect">
            <a:avLst/>
          </a:prstGeom>
          <a:gradFill rotWithShape="1">
            <a:gsLst>
              <a:gs pos="0">
                <a:srgbClr val="3399FF"/>
              </a:gs>
              <a:gs pos="100000">
                <a:srgbClr val="0000FF"/>
              </a:gs>
            </a:gsLst>
            <a:lin ang="5400000" scaled="1"/>
            <a:tileRect/>
          </a:gradFill>
          <a:ln w="9525">
            <a:noFill/>
          </a:ln>
        </p:spPr>
        <p:txBody>
          <a:bodyPr anchor="ctr"/>
          <a:p>
            <a:pPr algn="ctr"/>
            <a:r>
              <a:rPr lang="zh-CN" altLang="en-US" sz="3200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变送器的构成</a:t>
            </a:r>
            <a:endParaRPr lang="zh-CN" altLang="en-US" sz="3200" dirty="0">
              <a:solidFill>
                <a:schemeClr val="bg1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511175" y="3981450"/>
            <a:ext cx="7994650" cy="960438"/>
            <a:chOff x="806" y="6271"/>
            <a:chExt cx="12589" cy="1511"/>
          </a:xfrm>
        </p:grpSpPr>
        <p:sp>
          <p:nvSpPr>
            <p:cNvPr id="17413" name="文本框 1"/>
            <p:cNvSpPr txBox="1"/>
            <p:nvPr/>
          </p:nvSpPr>
          <p:spPr>
            <a:xfrm>
              <a:off x="806" y="6271"/>
              <a:ext cx="1492" cy="72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  <a:sym typeface="宋体" panose="02010600030101010101" pitchFamily="2" charset="-122"/>
                </a:rPr>
                <a:t>（</a:t>
              </a:r>
              <a:r>
                <a:rPr lang="en-US" altLang="zh-CN" sz="2400" dirty="0">
                  <a:latin typeface="Times New Roman" panose="02020603050405020304" pitchFamily="18" charset="0"/>
                  <a:ea typeface="宋体" panose="02010600030101010101" pitchFamily="2" charset="-122"/>
                  <a:sym typeface="宋体" panose="02010600030101010101" pitchFamily="2" charset="-122"/>
                </a:rPr>
                <a:t>1</a:t>
              </a:r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  <a:sym typeface="宋体" panose="02010600030101010101" pitchFamily="2" charset="-122"/>
                </a:rPr>
                <a:t>）</a:t>
              </a:r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graphicFrame>
          <p:nvGraphicFramePr>
            <p:cNvPr id="17414" name="对象 8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2393" y="6310"/>
            <a:ext cx="10207" cy="68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89" name="" r:id="rId4" imgW="3390900" imgH="228600" progId="Equation.KSEE3">
                    <p:embed/>
                  </p:oleObj>
                </mc:Choice>
                <mc:Fallback>
                  <p:oleObj name="" r:id="rId4" imgW="3390900" imgH="228600" progId="Equation.KSEE3">
                    <p:embed/>
                    <p:pic>
                      <p:nvPicPr>
                        <p:cNvPr id="0" name="图片 3088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2393" y="6310"/>
                          <a:ext cx="10207" cy="686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7415" name="对象 9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1002" y="7106"/>
            <a:ext cx="12393" cy="67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90" name="" r:id="rId6" imgW="4572000" imgH="228600" progId="Equation.KSEE3">
                    <p:embed/>
                  </p:oleObj>
                </mc:Choice>
                <mc:Fallback>
                  <p:oleObj name="" r:id="rId6" imgW="4572000" imgH="228600" progId="Equation.KSEE3">
                    <p:embed/>
                    <p:pic>
                      <p:nvPicPr>
                        <p:cNvPr id="0" name="图片 3089"/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1002" y="7106"/>
                          <a:ext cx="12393" cy="677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2" name="组合 11"/>
          <p:cNvGrpSpPr/>
          <p:nvPr/>
        </p:nvGrpSpPr>
        <p:grpSpPr>
          <a:xfrm>
            <a:off x="571500" y="4941888"/>
            <a:ext cx="6546850" cy="795337"/>
            <a:chOff x="901" y="7783"/>
            <a:chExt cx="10308" cy="1252"/>
          </a:xfrm>
        </p:grpSpPr>
        <p:sp>
          <p:nvSpPr>
            <p:cNvPr id="17417" name="文本框 5"/>
            <p:cNvSpPr txBox="1"/>
            <p:nvPr/>
          </p:nvSpPr>
          <p:spPr>
            <a:xfrm>
              <a:off x="901" y="7959"/>
              <a:ext cx="1492" cy="72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  <a:sym typeface="宋体" panose="02010600030101010101" pitchFamily="2" charset="-122"/>
                </a:rPr>
                <a:t>（</a:t>
              </a:r>
              <a:r>
                <a:rPr lang="en-US" altLang="zh-CN" sz="2400" dirty="0">
                  <a:latin typeface="Times New Roman" panose="02020603050405020304" pitchFamily="18" charset="0"/>
                  <a:ea typeface="宋体" panose="02010600030101010101" pitchFamily="2" charset="-122"/>
                  <a:sym typeface="宋体" panose="02010600030101010101" pitchFamily="2" charset="-122"/>
                </a:rPr>
                <a:t>2</a:t>
              </a:r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  <a:sym typeface="宋体" panose="02010600030101010101" pitchFamily="2" charset="-122"/>
                </a:rPr>
                <a:t>）</a:t>
              </a:r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graphicFrame>
          <p:nvGraphicFramePr>
            <p:cNvPr id="17418" name="对象 9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2393" y="7782"/>
            <a:ext cx="8816" cy="125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85" name="" r:id="rId8" imgW="3035300" imgH="393700" progId="Equation.KSEE3">
                    <p:embed/>
                  </p:oleObj>
                </mc:Choice>
                <mc:Fallback>
                  <p:oleObj name="" r:id="rId8" imgW="3035300" imgH="393700" progId="Equation.KSEE3">
                    <p:embed/>
                    <p:pic>
                      <p:nvPicPr>
                        <p:cNvPr id="0" name="图片 3084"/>
                        <p:cNvPicPr/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2393" y="7782"/>
                          <a:ext cx="8816" cy="1253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3" name="组合 12"/>
          <p:cNvGrpSpPr/>
          <p:nvPr/>
        </p:nvGrpSpPr>
        <p:grpSpPr>
          <a:xfrm>
            <a:off x="571500" y="5918200"/>
            <a:ext cx="5632450" cy="461963"/>
            <a:chOff x="901" y="9320"/>
            <a:chExt cx="8870" cy="728"/>
          </a:xfrm>
        </p:grpSpPr>
        <p:graphicFrame>
          <p:nvGraphicFramePr>
            <p:cNvPr id="17420" name="对象 9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2393" y="9320"/>
            <a:ext cx="7378" cy="72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91" name="" r:id="rId10" imgW="2540000" imgH="228600" progId="Equation.KSEE3">
                    <p:embed/>
                  </p:oleObj>
                </mc:Choice>
                <mc:Fallback>
                  <p:oleObj name="" r:id="rId10" imgW="2540000" imgH="228600" progId="Equation.KSEE3">
                    <p:embed/>
                    <p:pic>
                      <p:nvPicPr>
                        <p:cNvPr id="0" name="图片 3090"/>
                        <p:cNvPicPr/>
                        <p:nvPr/>
                      </p:nvPicPr>
                      <p:blipFill>
                        <a:blip r:embed="rId11"/>
                        <a:stretch>
                          <a:fillRect/>
                        </a:stretch>
                      </p:blipFill>
                      <p:spPr>
                        <a:xfrm>
                          <a:off x="2393" y="9320"/>
                          <a:ext cx="7378" cy="728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7421" name="文本框 9"/>
            <p:cNvSpPr txBox="1"/>
            <p:nvPr/>
          </p:nvSpPr>
          <p:spPr>
            <a:xfrm>
              <a:off x="901" y="9323"/>
              <a:ext cx="1492" cy="72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  <a:sym typeface="宋体" panose="02010600030101010101" pitchFamily="2" charset="-122"/>
                </a:rPr>
                <a:t>（</a:t>
              </a:r>
              <a:r>
                <a:rPr lang="en-US" altLang="zh-CN" sz="2400" dirty="0">
                  <a:latin typeface="Times New Roman" panose="02020603050405020304" pitchFamily="18" charset="0"/>
                  <a:ea typeface="宋体" panose="02010600030101010101" pitchFamily="2" charset="-122"/>
                  <a:sym typeface="宋体" panose="02010600030101010101" pitchFamily="2" charset="-122"/>
                </a:rPr>
                <a:t>3</a:t>
              </a:r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  <a:sym typeface="宋体" panose="02010600030101010101" pitchFamily="2" charset="-122"/>
                </a:rPr>
                <a:t>）</a:t>
              </a:r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</p:spTree>
  </p:cSld>
  <p:clrMapOvr>
    <a:masterClrMapping/>
  </p:clrMapOvr>
  <p:transition spd="slow" advClick="0">
    <p:wedg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8433" name="Rectangle 2"/>
          <p:cNvSpPr/>
          <p:nvPr/>
        </p:nvSpPr>
        <p:spPr>
          <a:xfrm>
            <a:off x="2339975" y="260350"/>
            <a:ext cx="3968750" cy="358775"/>
          </a:xfrm>
          <a:prstGeom prst="rect">
            <a:avLst/>
          </a:prstGeom>
          <a:gradFill rotWithShape="1">
            <a:gsLst>
              <a:gs pos="0">
                <a:srgbClr val="3399FF"/>
              </a:gs>
              <a:gs pos="100000">
                <a:srgbClr val="0000FF"/>
              </a:gs>
            </a:gsLst>
            <a:lin ang="5400000" scaled="1"/>
            <a:tileRect/>
          </a:gradFill>
          <a:ln w="9525">
            <a:noFill/>
          </a:ln>
        </p:spPr>
        <p:txBody>
          <a:bodyPr anchor="ctr"/>
          <a:p>
            <a:pPr algn="ctr"/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电容式差压变送器</a:t>
            </a:r>
            <a:endParaRPr lang="zh-CN" altLang="en-US" dirty="0">
              <a:solidFill>
                <a:schemeClr val="bg1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18434" name="AutoShape 3"/>
          <p:cNvSpPr/>
          <p:nvPr/>
        </p:nvSpPr>
        <p:spPr>
          <a:xfrm>
            <a:off x="1279525" y="6350"/>
            <a:ext cx="936625" cy="865188"/>
          </a:xfrm>
          <a:prstGeom prst="flowChartDecision">
            <a:avLst/>
          </a:prstGeom>
          <a:gradFill rotWithShape="1">
            <a:gsLst>
              <a:gs pos="0">
                <a:srgbClr val="3366FF"/>
              </a:gs>
              <a:gs pos="100000">
                <a:srgbClr val="182F76"/>
              </a:gs>
            </a:gsLst>
            <a:path path="shape">
              <a:fillToRect l="50000" t="50000" r="50000" b="50000"/>
            </a:path>
            <a:tileRect/>
          </a:gradFill>
          <a:ln w="76200" cap="flat" cmpd="tri">
            <a:solidFill>
              <a:srgbClr val="FF99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3</a:t>
            </a:r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.2</a:t>
            </a:r>
            <a:endParaRPr lang="zh-CN" altLang="en-US" sz="2000" dirty="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8435" name="Text Box 5"/>
          <p:cNvSpPr txBox="1"/>
          <p:nvPr/>
        </p:nvSpPr>
        <p:spPr>
          <a:xfrm>
            <a:off x="473075" y="1038225"/>
            <a:ext cx="4392613" cy="4603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</a:rPr>
              <a:t>1、变送器组成框图</a:t>
            </a:r>
            <a:endParaRPr lang="zh-CN" altLang="en-US" sz="24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pSp>
        <p:nvGrpSpPr>
          <p:cNvPr id="18436" name="Group 6"/>
          <p:cNvGrpSpPr/>
          <p:nvPr/>
        </p:nvGrpSpPr>
        <p:grpSpPr>
          <a:xfrm>
            <a:off x="473075" y="1668463"/>
            <a:ext cx="8458200" cy="4502150"/>
            <a:chOff x="48" y="0"/>
            <a:chExt cx="5328" cy="2837"/>
          </a:xfrm>
        </p:grpSpPr>
        <p:sp>
          <p:nvSpPr>
            <p:cNvPr id="18437" name="Rectangle 7"/>
            <p:cNvSpPr/>
            <p:nvPr/>
          </p:nvSpPr>
          <p:spPr>
            <a:xfrm>
              <a:off x="275" y="1815"/>
              <a:ext cx="760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pPr eaLnBrk="0" hangingPunct="0"/>
              <a:r>
                <a:rPr lang="zh-CN" altLang="en-US" sz="2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测量部分</a:t>
              </a:r>
              <a:endPara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grpSp>
          <p:nvGrpSpPr>
            <p:cNvPr id="18438" name="Group 8"/>
            <p:cNvGrpSpPr/>
            <p:nvPr/>
          </p:nvGrpSpPr>
          <p:grpSpPr>
            <a:xfrm>
              <a:off x="48" y="0"/>
              <a:ext cx="5328" cy="2544"/>
              <a:chOff x="0" y="0"/>
              <a:chExt cx="5520" cy="2640"/>
            </a:xfrm>
          </p:grpSpPr>
          <p:sp>
            <p:nvSpPr>
              <p:cNvPr id="18439" name="Line 9"/>
              <p:cNvSpPr/>
              <p:nvPr/>
            </p:nvSpPr>
            <p:spPr>
              <a:xfrm>
                <a:off x="960" y="1248"/>
                <a:ext cx="336" cy="0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sp>
          <p:sp>
            <p:nvSpPr>
              <p:cNvPr id="18440" name="Text Box 10"/>
              <p:cNvSpPr txBox="1"/>
              <p:nvPr/>
            </p:nvSpPr>
            <p:spPr>
              <a:xfrm>
                <a:off x="384" y="1008"/>
                <a:ext cx="576" cy="543"/>
              </a:xfrm>
              <a:prstGeom prst="rect">
                <a:avLst/>
              </a:prstGeom>
              <a:noFill/>
              <a:ln w="952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>
                <a:spAutoFit/>
              </a:bodyPr>
              <a:p>
                <a:pPr algn="ctr">
                  <a:spcBef>
                    <a:spcPct val="50000"/>
                  </a:spcBef>
                </a:pPr>
                <a:r>
                  <a:rPr lang="zh-CN" altLang="en-US" sz="24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感压膜片</a:t>
                </a:r>
                <a:endPara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8441" name="Line 11"/>
              <p:cNvSpPr/>
              <p:nvPr/>
            </p:nvSpPr>
            <p:spPr>
              <a:xfrm>
                <a:off x="48" y="1248"/>
                <a:ext cx="336" cy="0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sp>
          <p:sp>
            <p:nvSpPr>
              <p:cNvPr id="18442" name="Text Box 12"/>
              <p:cNvSpPr txBox="1"/>
              <p:nvPr/>
            </p:nvSpPr>
            <p:spPr>
              <a:xfrm>
                <a:off x="1296" y="1008"/>
                <a:ext cx="576" cy="543"/>
              </a:xfrm>
              <a:prstGeom prst="rect">
                <a:avLst/>
              </a:prstGeom>
              <a:noFill/>
              <a:ln w="952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>
                <a:spAutoFit/>
              </a:bodyPr>
              <a:p>
                <a:pPr algn="ctr">
                  <a:spcBef>
                    <a:spcPct val="50000"/>
                  </a:spcBef>
                </a:pPr>
                <a:r>
                  <a:rPr lang="zh-CN" altLang="en-US" sz="24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差动电容</a:t>
                </a:r>
                <a:endPara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8443" name="Line 13"/>
              <p:cNvSpPr/>
              <p:nvPr/>
            </p:nvSpPr>
            <p:spPr>
              <a:xfrm>
                <a:off x="1872" y="1248"/>
                <a:ext cx="384" cy="0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sp>
          <p:sp>
            <p:nvSpPr>
              <p:cNvPr id="18444" name="Text Box 14"/>
              <p:cNvSpPr txBox="1"/>
              <p:nvPr/>
            </p:nvSpPr>
            <p:spPr>
              <a:xfrm>
                <a:off x="2256" y="1008"/>
                <a:ext cx="1008" cy="543"/>
              </a:xfrm>
              <a:prstGeom prst="rect">
                <a:avLst/>
              </a:prstGeom>
              <a:noFill/>
              <a:ln w="952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>
                <a:spAutoFit/>
              </a:bodyPr>
              <a:p>
                <a:pPr algn="ctr">
                  <a:spcBef>
                    <a:spcPct val="50000"/>
                  </a:spcBef>
                </a:pPr>
                <a:r>
                  <a:rPr lang="zh-CN" altLang="en-US" sz="24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电容-电流转换电路</a:t>
                </a:r>
                <a:endPara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8445" name="Line 15"/>
              <p:cNvSpPr/>
              <p:nvPr/>
            </p:nvSpPr>
            <p:spPr>
              <a:xfrm>
                <a:off x="3264" y="1248"/>
                <a:ext cx="240" cy="0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sp>
          <p:sp>
            <p:nvSpPr>
              <p:cNvPr id="18446" name="Oval 16"/>
              <p:cNvSpPr/>
              <p:nvPr/>
            </p:nvSpPr>
            <p:spPr>
              <a:xfrm>
                <a:off x="3504" y="1152"/>
                <a:ext cx="144" cy="144"/>
              </a:xfrm>
              <a:prstGeom prst="ellipse">
                <a:avLst/>
              </a:prstGeom>
              <a:noFill/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p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8447" name="Line 17"/>
              <p:cNvSpPr/>
              <p:nvPr/>
            </p:nvSpPr>
            <p:spPr>
              <a:xfrm>
                <a:off x="3552" y="738"/>
                <a:ext cx="0" cy="414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sp>
          <p:sp>
            <p:nvSpPr>
              <p:cNvPr id="18448" name="Line 18"/>
              <p:cNvSpPr/>
              <p:nvPr/>
            </p:nvSpPr>
            <p:spPr>
              <a:xfrm>
                <a:off x="3648" y="1248"/>
                <a:ext cx="288" cy="0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sp>
          <p:sp>
            <p:nvSpPr>
              <p:cNvPr id="18449" name="Text Box 19"/>
              <p:cNvSpPr txBox="1"/>
              <p:nvPr/>
            </p:nvSpPr>
            <p:spPr>
              <a:xfrm>
                <a:off x="3936" y="1008"/>
                <a:ext cx="1152" cy="543"/>
              </a:xfrm>
              <a:prstGeom prst="rect">
                <a:avLst/>
              </a:prstGeom>
              <a:noFill/>
              <a:ln w="952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>
                <a:spAutoFit/>
              </a:bodyPr>
              <a:p>
                <a:pPr algn="ctr">
                  <a:spcBef>
                    <a:spcPct val="50000"/>
                  </a:spcBef>
                </a:pPr>
                <a:r>
                  <a:rPr lang="zh-CN" altLang="en-US" sz="24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 放大和输出限制电路</a:t>
                </a:r>
                <a:endPara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8450" name="Text Box 20"/>
              <p:cNvSpPr txBox="1"/>
              <p:nvPr/>
            </p:nvSpPr>
            <p:spPr>
              <a:xfrm>
                <a:off x="3936" y="1982"/>
                <a:ext cx="912" cy="261"/>
              </a:xfrm>
              <a:prstGeom prst="rect">
                <a:avLst/>
              </a:prstGeom>
              <a:noFill/>
              <a:ln w="952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square" anchor="t">
                <a:spAutoFit/>
              </a:bodyPr>
              <a:p>
                <a:pPr algn="ctr">
                  <a:spcBef>
                    <a:spcPct val="50000"/>
                  </a:spcBef>
                </a:pPr>
                <a:r>
                  <a: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反馈电路</a:t>
                </a:r>
                <a:endParaRPr lang="zh-CN" altLang="en-US" sz="2000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8451" name="Line 21"/>
              <p:cNvSpPr/>
              <p:nvPr/>
            </p:nvSpPr>
            <p:spPr>
              <a:xfrm>
                <a:off x="5088" y="1248"/>
                <a:ext cx="432" cy="0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sp>
          <p:sp>
            <p:nvSpPr>
              <p:cNvPr id="18452" name="Line 22"/>
              <p:cNvSpPr/>
              <p:nvPr/>
            </p:nvSpPr>
            <p:spPr>
              <a:xfrm>
                <a:off x="5232" y="1248"/>
                <a:ext cx="0" cy="864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8453" name="Line 23"/>
              <p:cNvSpPr/>
              <p:nvPr/>
            </p:nvSpPr>
            <p:spPr>
              <a:xfrm flipH="1">
                <a:off x="4848" y="2112"/>
                <a:ext cx="384" cy="0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sp>
          <p:sp>
            <p:nvSpPr>
              <p:cNvPr id="18454" name="Line 24"/>
              <p:cNvSpPr/>
              <p:nvPr/>
            </p:nvSpPr>
            <p:spPr>
              <a:xfrm flipH="1">
                <a:off x="3554" y="2112"/>
                <a:ext cx="469" cy="0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8455" name="Line 25"/>
              <p:cNvSpPr/>
              <p:nvPr/>
            </p:nvSpPr>
            <p:spPr>
              <a:xfrm flipV="1">
                <a:off x="3552" y="1296"/>
                <a:ext cx="0" cy="816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sp>
          <p:sp>
            <p:nvSpPr>
              <p:cNvPr id="18456" name="Text Box 27"/>
              <p:cNvSpPr txBox="1"/>
              <p:nvPr/>
            </p:nvSpPr>
            <p:spPr>
              <a:xfrm>
                <a:off x="3264" y="1008"/>
                <a:ext cx="336" cy="22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anchor="t">
                <a:spAutoFit/>
              </a:bodyPr>
              <a:p>
                <a:pPr algn="ctr">
                  <a:spcBef>
                    <a:spcPct val="50000"/>
                  </a:spcBef>
                </a:pPr>
                <a:r>
                  <a:rPr lang="zh-CN" altLang="en-US" sz="16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＋</a:t>
                </a:r>
                <a:endParaRPr lang="zh-CN" altLang="en-US" sz="1600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8457" name="Text Box 28"/>
              <p:cNvSpPr txBox="1"/>
              <p:nvPr/>
            </p:nvSpPr>
            <p:spPr>
              <a:xfrm>
                <a:off x="3552" y="1344"/>
                <a:ext cx="336" cy="22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anchor="t">
                <a:spAutoFit/>
              </a:bodyPr>
              <a:p>
                <a:pPr algn="ctr">
                  <a:spcBef>
                    <a:spcPct val="50000"/>
                  </a:spcBef>
                </a:pPr>
                <a:r>
                  <a:rPr lang="zh-CN" altLang="en-US" sz="16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－</a:t>
                </a:r>
                <a:endParaRPr lang="zh-CN" altLang="en-US" sz="1600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8458" name="Rectangle 30"/>
              <p:cNvSpPr/>
              <p:nvPr/>
            </p:nvSpPr>
            <p:spPr>
              <a:xfrm>
                <a:off x="0" y="0"/>
                <a:ext cx="5520" cy="2640"/>
              </a:xfrm>
              <a:prstGeom prst="rect">
                <a:avLst/>
              </a:prstGeom>
              <a:noFill/>
              <a:ln w="9525" cap="rnd" cmpd="sng">
                <a:solidFill>
                  <a:schemeClr val="tx1"/>
                </a:solidFill>
                <a:prstDash val="sysDot"/>
                <a:miter/>
                <a:headEnd type="none" w="med" len="med"/>
                <a:tailEnd type="none" w="med" len="med"/>
              </a:ln>
            </p:spPr>
            <p:txBody>
              <a:bodyPr wrap="none" anchor="ctr"/>
              <a:p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8459" name="Line 31"/>
              <p:cNvSpPr/>
              <p:nvPr/>
            </p:nvSpPr>
            <p:spPr>
              <a:xfrm>
                <a:off x="2112" y="0"/>
                <a:ext cx="0" cy="2640"/>
              </a:xfrm>
              <a:prstGeom prst="line">
                <a:avLst/>
              </a:prstGeom>
              <a:ln w="9525" cap="rnd" cmpd="sng">
                <a:solidFill>
                  <a:schemeClr val="tx1"/>
                </a:solidFill>
                <a:prstDash val="sysDot"/>
                <a:round/>
                <a:headEnd type="none" w="med" len="med"/>
                <a:tailEnd type="none" w="med" len="med"/>
              </a:ln>
            </p:spPr>
          </p:sp>
        </p:grpSp>
        <p:sp>
          <p:nvSpPr>
            <p:cNvPr id="18460" name="Text Box 37"/>
            <p:cNvSpPr txBox="1"/>
            <p:nvPr/>
          </p:nvSpPr>
          <p:spPr>
            <a:xfrm>
              <a:off x="1364" y="2586"/>
              <a:ext cx="2767" cy="251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sz="2000" dirty="0">
                  <a:latin typeface="Arial" panose="020B0604020202020204" pitchFamily="34" charset="0"/>
                  <a:ea typeface="宋体" panose="02010600030101010101" pitchFamily="2" charset="-122"/>
                </a:rPr>
                <a:t>图</a:t>
              </a:r>
              <a:r>
                <a:rPr lang="en-US" altLang="zh-CN" sz="2000" dirty="0">
                  <a:latin typeface="Arial" panose="020B0604020202020204" pitchFamily="34" charset="0"/>
                  <a:ea typeface="宋体" panose="02010600030101010101" pitchFamily="2" charset="-122"/>
                </a:rPr>
                <a:t>3</a:t>
              </a:r>
              <a:r>
                <a:rPr lang="zh-CN" altLang="en-US" sz="2000" dirty="0">
                  <a:latin typeface="Arial" panose="020B0604020202020204" pitchFamily="34" charset="0"/>
                  <a:ea typeface="宋体" panose="02010600030101010101" pitchFamily="2" charset="-122"/>
                </a:rPr>
                <a:t>-5 变送器组成框图</a:t>
              </a:r>
              <a:endParaRPr lang="zh-CN" altLang="en-US" sz="2000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8461" name="Rectangle 38"/>
            <p:cNvSpPr/>
            <p:nvPr/>
          </p:nvSpPr>
          <p:spPr>
            <a:xfrm>
              <a:off x="2271" y="1860"/>
              <a:ext cx="1082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pPr eaLnBrk="0" hangingPunct="0"/>
              <a:r>
                <a:rPr lang="zh-CN" altLang="en-US" sz="2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转换放大部分</a:t>
              </a:r>
              <a:endPara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pic>
        <p:nvPicPr>
          <p:cNvPr id="18462" name="Picture 41" descr="b2b_20120121040135273412_48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08775" y="155575"/>
            <a:ext cx="1657350" cy="1343025"/>
          </a:xfrm>
          <a:prstGeom prst="rect">
            <a:avLst/>
          </a:prstGeom>
          <a:noFill/>
          <a:ln w="9525">
            <a:noFill/>
          </a:ln>
        </p:spPr>
      </p:pic>
      <p:graphicFrame>
        <p:nvGraphicFramePr>
          <p:cNvPr id="18463" name="对象 1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468313" y="3233738"/>
          <a:ext cx="436562" cy="390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4" name="" r:id="rId2" imgW="241300" imgH="215900" progId="Equation.KSEE3">
                  <p:embed/>
                </p:oleObj>
              </mc:Choice>
              <mc:Fallback>
                <p:oleObj name="" r:id="rId2" imgW="241300" imgH="215900" progId="Equation.KSEE3">
                  <p:embed/>
                  <p:pic>
                    <p:nvPicPr>
                      <p:cNvPr id="0" name="图片 3083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68313" y="3233738"/>
                        <a:ext cx="436562" cy="3905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464" name="对象 2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1949450" y="3298825"/>
          <a:ext cx="390525" cy="320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9" name="" r:id="rId4" imgW="215900" imgH="177165" progId="Equation.KSEE3">
                  <p:embed/>
                </p:oleObj>
              </mc:Choice>
              <mc:Fallback>
                <p:oleObj name="" r:id="rId4" imgW="215900" imgH="177165" progId="Equation.KSEE3">
                  <p:embed/>
                  <p:pic>
                    <p:nvPicPr>
                      <p:cNvPr id="0" name="图片 3078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949450" y="3298825"/>
                        <a:ext cx="390525" cy="3206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465" name="对象 3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3117850" y="2816225"/>
          <a:ext cx="889000" cy="67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0" name="" r:id="rId6" imgW="571500" imgH="431800" progId="Equation.KSEE3">
                  <p:embed/>
                </p:oleObj>
              </mc:Choice>
              <mc:Fallback>
                <p:oleObj name="" r:id="rId6" imgW="571500" imgH="431800" progId="Equation.KSEE3">
                  <p:embed/>
                  <p:pic>
                    <p:nvPicPr>
                      <p:cNvPr id="0" name="图片 3079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117850" y="2816225"/>
                        <a:ext cx="889000" cy="6731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466" name="对象 5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5327650" y="3146425"/>
          <a:ext cx="252413" cy="390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3" name="" r:id="rId8" imgW="139700" imgH="215900" progId="Equation.KSEE3">
                  <p:embed/>
                </p:oleObj>
              </mc:Choice>
              <mc:Fallback>
                <p:oleObj name="" r:id="rId8" imgW="139700" imgH="215900" progId="Equation.KSEE3">
                  <p:embed/>
                  <p:pic>
                    <p:nvPicPr>
                      <p:cNvPr id="0" name="图片 3082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327650" y="3146425"/>
                        <a:ext cx="252413" cy="3905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467" name="对象 7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5568950" y="4187825"/>
          <a:ext cx="276225" cy="392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1" name="" r:id="rId10" imgW="152400" imgH="215900" progId="Equation.KSEE3">
                  <p:embed/>
                </p:oleObj>
              </mc:Choice>
              <mc:Fallback>
                <p:oleObj name="" r:id="rId10" imgW="152400" imgH="215900" progId="Equation.KSEE3">
                  <p:embed/>
                  <p:pic>
                    <p:nvPicPr>
                      <p:cNvPr id="0" name="图片 3080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568950" y="4187825"/>
                        <a:ext cx="276225" cy="39211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468" name="对象 9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5892800" y="3044825"/>
          <a:ext cx="300038" cy="438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2" name="" r:id="rId12" imgW="165100" imgH="241300" progId="Equation.KSEE3">
                  <p:embed/>
                </p:oleObj>
              </mc:Choice>
              <mc:Fallback>
                <p:oleObj name="" r:id="rId12" imgW="165100" imgH="241300" progId="Equation.KSEE3">
                  <p:embed/>
                  <p:pic>
                    <p:nvPicPr>
                      <p:cNvPr id="0" name="图片 3081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5892800" y="3044825"/>
                        <a:ext cx="300038" cy="4381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469" name="对象 11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8366125" y="3287713"/>
          <a:ext cx="300038" cy="414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0" name="" r:id="rId14" imgW="165100" imgH="228600" progId="Equation.KSEE3">
                  <p:embed/>
                </p:oleObj>
              </mc:Choice>
              <mc:Fallback>
                <p:oleObj name="" r:id="rId14" imgW="165100" imgH="228600" progId="Equation.KSEE3">
                  <p:embed/>
                  <p:pic>
                    <p:nvPicPr>
                      <p:cNvPr id="0" name="图片 3099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8366125" y="3287713"/>
                        <a:ext cx="300038" cy="41433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470" name="Text Box 20"/>
          <p:cNvSpPr txBox="1"/>
          <p:nvPr/>
        </p:nvSpPr>
        <p:spPr>
          <a:xfrm>
            <a:off x="5213350" y="2646363"/>
            <a:ext cx="1331913" cy="398462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square" anchor="t">
            <a:spAutoFit/>
          </a:bodyPr>
          <a:p>
            <a:pPr algn="ctr">
              <a:spcBef>
                <a:spcPct val="50000"/>
              </a:spcBef>
            </a:pP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调零电路</a:t>
            </a:r>
            <a:endParaRPr lang="zh-CN" altLang="en-US" sz="20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slow" advClick="0">
    <p:wedg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9457" name="Text Box 4"/>
          <p:cNvSpPr txBox="1"/>
          <p:nvPr/>
        </p:nvSpPr>
        <p:spPr>
          <a:xfrm>
            <a:off x="468313" y="836613"/>
            <a:ext cx="2895600" cy="576262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 algn="just">
              <a:spcBef>
                <a:spcPct val="20000"/>
              </a:spcBef>
              <a:buClr>
                <a:srgbClr val="FFFFCC"/>
              </a:buClr>
              <a:buSzPct val="120000"/>
              <a:buFont typeface="Wingdings" panose="05000000000000000000" pitchFamily="2" charset="2"/>
            </a:pP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2、测量部件</a:t>
            </a:r>
            <a:r>
              <a:rPr lang="zh-CN" altLang="en-US" sz="2400" dirty="0">
                <a:solidFill>
                  <a:schemeClr val="folHlink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endParaRPr lang="zh-CN" altLang="en-US" sz="2400" dirty="0">
              <a:solidFill>
                <a:schemeClr val="folHlink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9458" name="Text Box 11"/>
          <p:cNvSpPr txBox="1"/>
          <p:nvPr/>
        </p:nvSpPr>
        <p:spPr>
          <a:xfrm>
            <a:off x="3748088" y="3922713"/>
            <a:ext cx="3192462" cy="398462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图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-6  测量部件结构图</a:t>
            </a:r>
            <a:endParaRPr lang="zh-CN" altLang="en-US" sz="20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19459" name="对象 13326"/>
          <p:cNvGraphicFramePr>
            <a:graphicFrameLocks noChangeAspect="1"/>
          </p:cNvGraphicFramePr>
          <p:nvPr/>
        </p:nvGraphicFramePr>
        <p:xfrm>
          <a:off x="5421313" y="4325938"/>
          <a:ext cx="2959100" cy="700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9" name="" r:id="rId1" imgW="1828800" imgH="431800" progId="">
                  <p:embed/>
                </p:oleObj>
              </mc:Choice>
              <mc:Fallback>
                <p:oleObj name="" r:id="rId1" imgW="1828800" imgH="431800" progId="">
                  <p:embed/>
                  <p:pic>
                    <p:nvPicPr>
                      <p:cNvPr id="0" name="图片 3098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421313" y="4325938"/>
                        <a:ext cx="2959100" cy="70008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460" name="对象 1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2622550" y="733425"/>
          <a:ext cx="1719263" cy="741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2" name="" r:id="rId3" imgW="1002665" imgH="431800" progId="Equation.KSEE3">
                  <p:embed/>
                </p:oleObj>
              </mc:Choice>
              <mc:Fallback>
                <p:oleObj name="" r:id="rId3" imgW="1002665" imgH="431800" progId="Equation.KSEE3">
                  <p:embed/>
                  <p:pic>
                    <p:nvPicPr>
                      <p:cNvPr id="0" name="图片 310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622550" y="733425"/>
                        <a:ext cx="1719263" cy="74136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9" name="组合 8"/>
          <p:cNvGrpSpPr/>
          <p:nvPr/>
        </p:nvGrpSpPr>
        <p:grpSpPr>
          <a:xfrm>
            <a:off x="338138" y="5102225"/>
            <a:ext cx="2773362" cy="735013"/>
            <a:chOff x="462" y="8389"/>
            <a:chExt cx="4722" cy="1332"/>
          </a:xfrm>
        </p:grpSpPr>
        <p:sp>
          <p:nvSpPr>
            <p:cNvPr id="19462" name="Rectangle 12"/>
            <p:cNvSpPr/>
            <p:nvPr/>
          </p:nvSpPr>
          <p:spPr>
            <a:xfrm>
              <a:off x="462" y="8575"/>
              <a:ext cx="1636" cy="83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sz="2400" dirty="0">
                  <a:solidFill>
                    <a:srgbClr val="0000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思考</a:t>
              </a:r>
              <a:endParaRPr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graphicFrame>
          <p:nvGraphicFramePr>
            <p:cNvPr id="19463" name="对象 1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2329" y="8389"/>
            <a:ext cx="2855" cy="133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98" name="" r:id="rId5" imgW="927100" imgH="431800" progId="Equation.KSEE3">
                    <p:embed/>
                  </p:oleObj>
                </mc:Choice>
                <mc:Fallback>
                  <p:oleObj name="" r:id="rId5" imgW="927100" imgH="431800" progId="Equation.KSEE3">
                    <p:embed/>
                    <p:pic>
                      <p:nvPicPr>
                        <p:cNvPr id="0" name="图片 3097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2329" y="8389"/>
                          <a:ext cx="2855" cy="1332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0" name="对象 13327"/>
          <p:cNvGraphicFramePr>
            <a:graphicFrameLocks noChangeAspect="1"/>
          </p:cNvGraphicFramePr>
          <p:nvPr/>
        </p:nvGraphicFramePr>
        <p:xfrm>
          <a:off x="4260850" y="5080000"/>
          <a:ext cx="3878263" cy="779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4" name="" r:id="rId7" imgW="2146300" imgH="431800" progId="">
                  <p:embed/>
                </p:oleObj>
              </mc:Choice>
              <mc:Fallback>
                <p:oleObj name="" r:id="rId7" imgW="2146300" imgH="431800" progId="">
                  <p:embed/>
                  <p:pic>
                    <p:nvPicPr>
                      <p:cNvPr id="0" name="图片 3093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260850" y="5080000"/>
                        <a:ext cx="3878263" cy="77946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9465" name="组合 16"/>
          <p:cNvGrpSpPr/>
          <p:nvPr/>
        </p:nvGrpSpPr>
        <p:grpSpPr>
          <a:xfrm>
            <a:off x="4787900" y="1089025"/>
            <a:ext cx="3941763" cy="2900363"/>
            <a:chOff x="7206" y="1393"/>
            <a:chExt cx="7048" cy="5160"/>
          </a:xfrm>
        </p:grpSpPr>
        <p:graphicFrame>
          <p:nvGraphicFramePr>
            <p:cNvPr id="19466" name="对象 13324"/>
            <p:cNvGraphicFramePr>
              <a:graphicFrameLocks noChangeAspect="1"/>
            </p:cNvGraphicFramePr>
            <p:nvPr/>
          </p:nvGraphicFramePr>
          <p:xfrm>
            <a:off x="11114" y="5217"/>
            <a:ext cx="2515" cy="79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01" name="" r:id="rId9" imgW="732790" imgH="231140" progId="">
                    <p:embed/>
                  </p:oleObj>
                </mc:Choice>
                <mc:Fallback>
                  <p:oleObj name="" r:id="rId9" imgW="732790" imgH="231140" progId="">
                    <p:embed/>
                    <p:pic>
                      <p:nvPicPr>
                        <p:cNvPr id="0" name="图片 3100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11114" y="5217"/>
                          <a:ext cx="2515" cy="795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9467" name="对象 2"/>
            <p:cNvGraphicFramePr/>
            <p:nvPr/>
          </p:nvGraphicFramePr>
          <p:xfrm>
            <a:off x="7206" y="1393"/>
            <a:ext cx="7049" cy="516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95" name="" r:id="rId11" imgW="5324475" imgH="3790950" progId="Paint.Picture">
                    <p:embed/>
                  </p:oleObj>
                </mc:Choice>
                <mc:Fallback>
                  <p:oleObj name="" r:id="rId11" imgW="5324475" imgH="3790950" progId="Paint.Picture">
                    <p:embed/>
                    <p:pic>
                      <p:nvPicPr>
                        <p:cNvPr id="0" name="图片 3094"/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7206" y="1393"/>
                          <a:ext cx="7049" cy="516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9468" name="对象 1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9935" y="5216"/>
            <a:ext cx="579" cy="61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96" name="" r:id="rId13" imgW="203200" imgH="215900" progId="Equation.KSEE3">
                    <p:embed/>
                  </p:oleObj>
                </mc:Choice>
                <mc:Fallback>
                  <p:oleObj name="" r:id="rId13" imgW="203200" imgH="215900" progId="Equation.KSEE3">
                    <p:embed/>
                    <p:pic>
                      <p:nvPicPr>
                        <p:cNvPr id="0" name="图片 3095"/>
                        <p:cNvPicPr/>
                        <p:nvPr/>
                      </p:nvPicPr>
                      <p:blipFill>
                        <a:blip r:embed="rId14"/>
                        <a:stretch>
                          <a:fillRect/>
                        </a:stretch>
                      </p:blipFill>
                      <p:spPr>
                        <a:xfrm>
                          <a:off x="9935" y="5216"/>
                          <a:ext cx="579" cy="616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9469" name="对象 1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10590" y="4964"/>
            <a:ext cx="616" cy="61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97" name="" r:id="rId15" imgW="215900" imgH="215900" progId="Equation.KSEE3">
                    <p:embed/>
                  </p:oleObj>
                </mc:Choice>
                <mc:Fallback>
                  <p:oleObj name="" r:id="rId15" imgW="215900" imgH="215900" progId="Equation.KSEE3">
                    <p:embed/>
                    <p:pic>
                      <p:nvPicPr>
                        <p:cNvPr id="0" name="图片 3096"/>
                        <p:cNvPicPr/>
                        <p:nvPr/>
                      </p:nvPicPr>
                      <p:blipFill>
                        <a:blip r:embed="rId16"/>
                        <a:stretch>
                          <a:fillRect/>
                        </a:stretch>
                      </p:blipFill>
                      <p:spPr>
                        <a:xfrm>
                          <a:off x="10590" y="4964"/>
                          <a:ext cx="616" cy="616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8" name="直接连接符 7"/>
            <p:cNvCxnSpPr>
              <a:stCxn id="19468" idx="0"/>
            </p:cNvCxnSpPr>
            <p:nvPr/>
          </p:nvCxnSpPr>
          <p:spPr>
            <a:xfrm flipV="1">
              <a:off x="10225" y="3585"/>
              <a:ext cx="37" cy="163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>
              <a:stCxn id="19468" idx="0"/>
            </p:cNvCxnSpPr>
            <p:nvPr/>
          </p:nvCxnSpPr>
          <p:spPr>
            <a:xfrm flipH="1" flipV="1">
              <a:off x="10489" y="3585"/>
              <a:ext cx="391" cy="150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>
              <a:stCxn id="19468" idx="0"/>
            </p:cNvCxnSpPr>
            <p:nvPr/>
          </p:nvCxnSpPr>
          <p:spPr>
            <a:xfrm flipH="1" flipV="1">
              <a:off x="10375" y="2111"/>
              <a:ext cx="2" cy="2854"/>
            </a:xfrm>
            <a:prstGeom prst="line">
              <a:avLst/>
            </a:prstGeom>
            <a:ln w="254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文本框 7"/>
          <p:cNvSpPr txBox="1"/>
          <p:nvPr/>
        </p:nvSpPr>
        <p:spPr>
          <a:xfrm>
            <a:off x="295275" y="5962650"/>
            <a:ext cx="2990850" cy="398463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隔离膜片和硅油的作用。</a:t>
            </a:r>
            <a:endParaRPr lang="zh-CN" altLang="en-US" sz="2000" dirty="0">
              <a:solidFill>
                <a:srgbClr val="0000FF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4" name="文本框 7"/>
          <p:cNvSpPr txBox="1"/>
          <p:nvPr/>
        </p:nvSpPr>
        <p:spPr>
          <a:xfrm>
            <a:off x="4048125" y="5962650"/>
            <a:ext cx="4683125" cy="398463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隔离膜片：防腐蚀  硅油：准确传递压力。</a:t>
            </a:r>
            <a:endParaRPr lang="zh-CN" altLang="en-US" sz="2000" dirty="0">
              <a:solidFill>
                <a:srgbClr val="0000FF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19475" name="图片 15"/>
          <p:cNvPicPr>
            <a:picLocks noChangeAspect="1"/>
          </p:cNvPicPr>
          <p:nvPr/>
        </p:nvPicPr>
        <p:blipFill>
          <a:blip r:embed="rId17"/>
          <a:srcRect l="29390" t="17812" r="23558" b="15340"/>
          <a:stretch>
            <a:fillRect/>
          </a:stretch>
        </p:blipFill>
        <p:spPr>
          <a:xfrm rot="-5400000">
            <a:off x="1641475" y="1370013"/>
            <a:ext cx="2535238" cy="2703512"/>
          </a:xfrm>
          <a:prstGeom prst="rect">
            <a:avLst/>
          </a:prstGeom>
          <a:noFill/>
          <a:ln w="9525">
            <a:noFill/>
          </a:ln>
        </p:spPr>
      </p:pic>
      <p:graphicFrame>
        <p:nvGraphicFramePr>
          <p:cNvPr id="19476" name="对象 1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1930400" y="4476750"/>
          <a:ext cx="1287463" cy="390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3" name="" r:id="rId18" imgW="711200" imgH="215900" progId="Equation.KSEE3">
                  <p:embed/>
                </p:oleObj>
              </mc:Choice>
              <mc:Fallback>
                <p:oleObj name="" r:id="rId18" imgW="711200" imgH="215900" progId="Equation.KSEE3">
                  <p:embed/>
                  <p:pic>
                    <p:nvPicPr>
                      <p:cNvPr id="0" name="图片 3102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1930400" y="4476750"/>
                        <a:ext cx="1287463" cy="3905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477" name="文本框 21"/>
          <p:cNvSpPr txBox="1"/>
          <p:nvPr/>
        </p:nvSpPr>
        <p:spPr>
          <a:xfrm>
            <a:off x="576263" y="4476750"/>
            <a:ext cx="1354137" cy="398463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测量膜片</a:t>
            </a:r>
            <a:endParaRPr lang="zh-CN" altLang="en-US" sz="20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9478" name="文本框 22"/>
          <p:cNvSpPr txBox="1"/>
          <p:nvPr/>
        </p:nvSpPr>
        <p:spPr>
          <a:xfrm>
            <a:off x="3843338" y="4468813"/>
            <a:ext cx="1577975" cy="398462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差动电容器</a:t>
            </a:r>
            <a:endParaRPr lang="zh-CN" altLang="en-US" sz="2000" dirty="0">
              <a:latin typeface="Times New Roman" panose="02020603050405020304" pitchFamily="18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9479" name="Rectangle 2"/>
          <p:cNvSpPr/>
          <p:nvPr/>
        </p:nvSpPr>
        <p:spPr>
          <a:xfrm>
            <a:off x="2339975" y="260350"/>
            <a:ext cx="3968750" cy="358775"/>
          </a:xfrm>
          <a:prstGeom prst="rect">
            <a:avLst/>
          </a:prstGeom>
          <a:gradFill rotWithShape="1">
            <a:gsLst>
              <a:gs pos="0">
                <a:srgbClr val="3399FF"/>
              </a:gs>
              <a:gs pos="100000">
                <a:srgbClr val="0000FF"/>
              </a:gs>
            </a:gsLst>
            <a:lin ang="5400000" scaled="1"/>
            <a:tileRect/>
          </a:gradFill>
          <a:ln w="9525">
            <a:noFill/>
          </a:ln>
        </p:spPr>
        <p:txBody>
          <a:bodyPr anchor="ctr"/>
          <a:p>
            <a:pPr algn="ctr"/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电容式差压变送器</a:t>
            </a:r>
            <a:endParaRPr lang="zh-CN" altLang="en-US" dirty="0">
              <a:solidFill>
                <a:schemeClr val="bg1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19480" name="AutoShape 3"/>
          <p:cNvSpPr/>
          <p:nvPr/>
        </p:nvSpPr>
        <p:spPr>
          <a:xfrm>
            <a:off x="1279525" y="6350"/>
            <a:ext cx="936625" cy="865188"/>
          </a:xfrm>
          <a:prstGeom prst="flowChartDecision">
            <a:avLst/>
          </a:prstGeom>
          <a:gradFill rotWithShape="1">
            <a:gsLst>
              <a:gs pos="0">
                <a:srgbClr val="3366FF"/>
              </a:gs>
              <a:gs pos="100000">
                <a:srgbClr val="182F76"/>
              </a:gs>
            </a:gsLst>
            <a:path path="shape">
              <a:fillToRect l="50000" t="50000" r="50000" b="50000"/>
            </a:path>
            <a:tileRect/>
          </a:gradFill>
          <a:ln w="76200" cap="flat" cmpd="tri">
            <a:solidFill>
              <a:srgbClr val="FF99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3</a:t>
            </a:r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.2</a:t>
            </a:r>
            <a:endParaRPr lang="zh-CN" altLang="en-US" sz="2000" dirty="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slow" advClick="0">
    <p:wedg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1"/>
      <p:bldP spid="14" grpId="1"/>
      <p:bldP spid="13" grpId="2"/>
      <p:bldP spid="14" grpId="2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0481" name="Text Box 29"/>
          <p:cNvSpPr txBox="1"/>
          <p:nvPr/>
        </p:nvSpPr>
        <p:spPr>
          <a:xfrm>
            <a:off x="323850" y="5661025"/>
            <a:ext cx="2946400" cy="4603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</a:rPr>
              <a:t>推导整机表达式</a:t>
            </a:r>
            <a:endParaRPr lang="zh-CN" altLang="en-US" sz="24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0482" name="Rectangle 32"/>
          <p:cNvSpPr/>
          <p:nvPr/>
        </p:nvSpPr>
        <p:spPr>
          <a:xfrm>
            <a:off x="468313" y="742950"/>
            <a:ext cx="4427537" cy="762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 algn="just">
              <a:spcBef>
                <a:spcPct val="20000"/>
              </a:spcBef>
              <a:buClr>
                <a:srgbClr val="FFFFCC"/>
              </a:buClr>
              <a:buSzPct val="120000"/>
              <a:buFont typeface="Wingdings" panose="05000000000000000000" pitchFamily="2" charset="2"/>
            </a:pP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3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、信号转换放大电路</a:t>
            </a:r>
            <a:endParaRPr lang="zh-CN" altLang="en-US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3138488" y="5486400"/>
            <a:ext cx="5546725" cy="809625"/>
            <a:chOff x="5021" y="8575"/>
            <a:chExt cx="9308" cy="1666"/>
          </a:xfrm>
        </p:grpSpPr>
        <p:graphicFrame>
          <p:nvGraphicFramePr>
            <p:cNvPr id="20484" name="对象 15386"/>
            <p:cNvGraphicFramePr>
              <a:graphicFrameLocks noChangeAspect="1"/>
            </p:cNvGraphicFramePr>
            <p:nvPr/>
          </p:nvGraphicFramePr>
          <p:xfrm>
            <a:off x="5021" y="8575"/>
            <a:ext cx="6919" cy="166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10" name="" r:id="rId1" imgW="1841500" imgH="444500" progId="">
                    <p:embed/>
                  </p:oleObj>
                </mc:Choice>
                <mc:Fallback>
                  <p:oleObj name="" r:id="rId1" imgW="1841500" imgH="444500" progId="">
                    <p:embed/>
                    <p:pic>
                      <p:nvPicPr>
                        <p:cNvPr id="0" name="图片 3109"/>
                        <p:cNvPicPr/>
                        <p:nvPr/>
                      </p:nvPicPr>
                      <p:blipFill>
                        <a:blip r:embed="rId2"/>
                        <a:stretch>
                          <a:fillRect/>
                        </a:stretch>
                      </p:blipFill>
                      <p:spPr>
                        <a:xfrm>
                          <a:off x="5021" y="8575"/>
                          <a:ext cx="6919" cy="1666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0485" name="对象 15392"/>
            <p:cNvGraphicFramePr>
              <a:graphicFrameLocks noChangeAspect="1"/>
            </p:cNvGraphicFramePr>
            <p:nvPr/>
          </p:nvGraphicFramePr>
          <p:xfrm>
            <a:off x="12189" y="9028"/>
            <a:ext cx="2140" cy="94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09" name="" r:id="rId3" imgW="551815" imgH="243840" progId="Equations">
                    <p:embed/>
                  </p:oleObj>
                </mc:Choice>
                <mc:Fallback>
                  <p:oleObj name="" r:id="rId3" imgW="551815" imgH="243840" progId="Equations">
                    <p:embed/>
                    <p:pic>
                      <p:nvPicPr>
                        <p:cNvPr id="0" name="图片 3108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12189" y="9028"/>
                          <a:ext cx="2140" cy="947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0486" name="组合 2"/>
          <p:cNvGrpSpPr/>
          <p:nvPr/>
        </p:nvGrpSpPr>
        <p:grpSpPr>
          <a:xfrm>
            <a:off x="319088" y="1412875"/>
            <a:ext cx="8534400" cy="4037013"/>
            <a:chOff x="503" y="2225"/>
            <a:chExt cx="13440" cy="6358"/>
          </a:xfrm>
        </p:grpSpPr>
        <p:grpSp>
          <p:nvGrpSpPr>
            <p:cNvPr id="20487" name="Group 6"/>
            <p:cNvGrpSpPr/>
            <p:nvPr/>
          </p:nvGrpSpPr>
          <p:grpSpPr>
            <a:xfrm>
              <a:off x="503" y="2224"/>
              <a:ext cx="13440" cy="6357"/>
              <a:chOff x="0" y="0"/>
              <a:chExt cx="5376" cy="2544"/>
            </a:xfrm>
          </p:grpSpPr>
          <p:sp>
            <p:nvSpPr>
              <p:cNvPr id="20488" name="Rectangle 7"/>
              <p:cNvSpPr/>
              <p:nvPr/>
            </p:nvSpPr>
            <p:spPr>
              <a:xfrm>
                <a:off x="275" y="1815"/>
                <a:ext cx="760" cy="25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>
                <a:spAutoFit/>
              </a:bodyPr>
              <a:p>
                <a:pPr eaLnBrk="0" hangingPunct="0"/>
                <a:r>
                  <a: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测量部分</a:t>
                </a:r>
                <a:endParaRPr lang="zh-CN" altLang="en-US" sz="2000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grpSp>
            <p:nvGrpSpPr>
              <p:cNvPr id="20489" name="Group 8"/>
              <p:cNvGrpSpPr/>
              <p:nvPr/>
            </p:nvGrpSpPr>
            <p:grpSpPr>
              <a:xfrm>
                <a:off x="48" y="0"/>
                <a:ext cx="5328" cy="2544"/>
                <a:chOff x="0" y="0"/>
                <a:chExt cx="5520" cy="2640"/>
              </a:xfrm>
            </p:grpSpPr>
            <p:sp>
              <p:nvSpPr>
                <p:cNvPr id="20490" name="Line 9"/>
                <p:cNvSpPr/>
                <p:nvPr/>
              </p:nvSpPr>
              <p:spPr>
                <a:xfrm>
                  <a:off x="960" y="1248"/>
                  <a:ext cx="336" cy="0"/>
                </a:xfrm>
                <a:prstGeom prst="line">
                  <a:avLst/>
                </a:prstGeom>
                <a:ln w="952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 w="med" len="med"/>
                </a:ln>
              </p:spPr>
            </p:sp>
            <p:sp>
              <p:nvSpPr>
                <p:cNvPr id="20491" name="Text Box 10"/>
                <p:cNvSpPr txBox="1"/>
                <p:nvPr/>
              </p:nvSpPr>
              <p:spPr>
                <a:xfrm>
                  <a:off x="385" y="1009"/>
                  <a:ext cx="561" cy="658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tx1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>
                  <a:spAutoFit/>
                </a:bodyPr>
                <a:p>
                  <a:pPr algn="ctr">
                    <a:spcBef>
                      <a:spcPct val="50000"/>
                    </a:spcBef>
                  </a:pPr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感压膜片</a:t>
                  </a:r>
                  <a:r>
                    <a:rPr lang="en-US" altLang="zh-CN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K1</a:t>
                  </a:r>
                  <a:endParaRPr lang="en-US" altLang="zh-CN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0492" name="Line 11"/>
                <p:cNvSpPr/>
                <p:nvPr/>
              </p:nvSpPr>
              <p:spPr>
                <a:xfrm>
                  <a:off x="48" y="1248"/>
                  <a:ext cx="336" cy="0"/>
                </a:xfrm>
                <a:prstGeom prst="line">
                  <a:avLst/>
                </a:prstGeom>
                <a:ln w="952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 w="med" len="med"/>
                </a:ln>
              </p:spPr>
            </p:sp>
            <p:sp>
              <p:nvSpPr>
                <p:cNvPr id="20493" name="Text Box 12"/>
                <p:cNvSpPr txBox="1"/>
                <p:nvPr/>
              </p:nvSpPr>
              <p:spPr>
                <a:xfrm>
                  <a:off x="1296" y="1008"/>
                  <a:ext cx="576" cy="658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tx1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>
                  <a:spAutoFit/>
                </a:bodyPr>
                <a:p>
                  <a:pPr algn="ctr">
                    <a:spcBef>
                      <a:spcPct val="50000"/>
                    </a:spcBef>
                  </a:pPr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差动电容</a:t>
                  </a:r>
                  <a:r>
                    <a:rPr lang="en-US" altLang="zh-CN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K2</a:t>
                  </a:r>
                  <a:endParaRPr lang="en-US" altLang="zh-CN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0494" name="Line 13"/>
                <p:cNvSpPr/>
                <p:nvPr/>
              </p:nvSpPr>
              <p:spPr>
                <a:xfrm>
                  <a:off x="1872" y="1248"/>
                  <a:ext cx="384" cy="0"/>
                </a:xfrm>
                <a:prstGeom prst="line">
                  <a:avLst/>
                </a:prstGeom>
                <a:ln w="952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 w="med" len="med"/>
                </a:ln>
              </p:spPr>
            </p:sp>
            <p:sp>
              <p:nvSpPr>
                <p:cNvPr id="20495" name="Text Box 14"/>
                <p:cNvSpPr txBox="1"/>
                <p:nvPr/>
              </p:nvSpPr>
              <p:spPr>
                <a:xfrm>
                  <a:off x="2256" y="1008"/>
                  <a:ext cx="1008" cy="458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tx1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>
                  <a:spAutoFit/>
                </a:bodyPr>
                <a:p>
                  <a:pPr algn="ctr">
                    <a:spcBef>
                      <a:spcPct val="50000"/>
                    </a:spcBef>
                  </a:pPr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电容-电流转换电路</a:t>
                  </a:r>
                  <a:r>
                    <a:rPr lang="en-US" altLang="zh-CN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K3</a:t>
                  </a:r>
                  <a:endParaRPr lang="en-US" altLang="zh-CN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0496" name="Line 15"/>
                <p:cNvSpPr/>
                <p:nvPr/>
              </p:nvSpPr>
              <p:spPr>
                <a:xfrm>
                  <a:off x="3264" y="1248"/>
                  <a:ext cx="240" cy="0"/>
                </a:xfrm>
                <a:prstGeom prst="line">
                  <a:avLst/>
                </a:prstGeom>
                <a:ln w="952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 w="med" len="med"/>
                </a:ln>
              </p:spPr>
            </p:sp>
            <p:sp>
              <p:nvSpPr>
                <p:cNvPr id="20497" name="Oval 16"/>
                <p:cNvSpPr/>
                <p:nvPr/>
              </p:nvSpPr>
              <p:spPr>
                <a:xfrm>
                  <a:off x="3504" y="1152"/>
                  <a:ext cx="144" cy="144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wrap="none" anchor="ctr"/>
                <a:p>
                  <a:endParaRPr lang="zh-CN" altLang="en-US" dirty="0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0498" name="Line 17"/>
                <p:cNvSpPr/>
                <p:nvPr/>
              </p:nvSpPr>
              <p:spPr>
                <a:xfrm>
                  <a:off x="3552" y="864"/>
                  <a:ext cx="0" cy="288"/>
                </a:xfrm>
                <a:prstGeom prst="line">
                  <a:avLst/>
                </a:prstGeom>
                <a:ln w="952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 w="med" len="med"/>
                </a:ln>
              </p:spPr>
            </p:sp>
            <p:sp>
              <p:nvSpPr>
                <p:cNvPr id="20499" name="Line 18"/>
                <p:cNvSpPr/>
                <p:nvPr/>
              </p:nvSpPr>
              <p:spPr>
                <a:xfrm>
                  <a:off x="3648" y="1248"/>
                  <a:ext cx="288" cy="0"/>
                </a:xfrm>
                <a:prstGeom prst="line">
                  <a:avLst/>
                </a:prstGeom>
                <a:ln w="952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 w="med" len="med"/>
                </a:ln>
              </p:spPr>
            </p:sp>
            <p:sp>
              <p:nvSpPr>
                <p:cNvPr id="20500" name="Text Box 19"/>
                <p:cNvSpPr txBox="1"/>
                <p:nvPr/>
              </p:nvSpPr>
              <p:spPr>
                <a:xfrm>
                  <a:off x="3936" y="1008"/>
                  <a:ext cx="1152" cy="498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tx1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>
                  <a:spAutoFit/>
                </a:bodyPr>
                <a:p>
                  <a:pPr algn="ctr">
                    <a:spcBef>
                      <a:spcPct val="50000"/>
                    </a:spcBef>
                  </a:pPr>
                  <a:r>
                    <a:rPr lang="zh-CN" altLang="en-US" sz="24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 </a:t>
                  </a:r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放大和</a:t>
                  </a:r>
                  <a:r>
                    <a:rPr lang="en-US" altLang="zh-CN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V/I</a:t>
                  </a:r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变换电路</a:t>
                  </a:r>
                  <a:r>
                    <a:rPr lang="en-US" altLang="zh-CN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K4</a:t>
                  </a:r>
                  <a:endParaRPr lang="en-US" altLang="zh-CN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0501" name="Text Box 20"/>
                <p:cNvSpPr txBox="1"/>
                <p:nvPr/>
              </p:nvSpPr>
              <p:spPr>
                <a:xfrm>
                  <a:off x="4176" y="1872"/>
                  <a:ext cx="672" cy="458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tx1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>
                  <a:spAutoFit/>
                </a:bodyPr>
                <a:p>
                  <a:pPr algn="ctr">
                    <a:spcBef>
                      <a:spcPct val="50000"/>
                    </a:spcBef>
                  </a:pPr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反馈电路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0502" name="Line 21"/>
                <p:cNvSpPr/>
                <p:nvPr/>
              </p:nvSpPr>
              <p:spPr>
                <a:xfrm>
                  <a:off x="5088" y="1248"/>
                  <a:ext cx="432" cy="0"/>
                </a:xfrm>
                <a:prstGeom prst="line">
                  <a:avLst/>
                </a:prstGeom>
                <a:ln w="952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 w="med" len="med"/>
                </a:ln>
              </p:spPr>
            </p:sp>
            <p:sp>
              <p:nvSpPr>
                <p:cNvPr id="20503" name="Line 22"/>
                <p:cNvSpPr/>
                <p:nvPr/>
              </p:nvSpPr>
              <p:spPr>
                <a:xfrm>
                  <a:off x="5232" y="1248"/>
                  <a:ext cx="0" cy="864"/>
                </a:xfrm>
                <a:prstGeom prst="line">
                  <a:avLst/>
                </a:prstGeom>
                <a:ln w="952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20504" name="Line 23"/>
                <p:cNvSpPr/>
                <p:nvPr/>
              </p:nvSpPr>
              <p:spPr>
                <a:xfrm flipH="1">
                  <a:off x="4848" y="2112"/>
                  <a:ext cx="384" cy="0"/>
                </a:xfrm>
                <a:prstGeom prst="line">
                  <a:avLst/>
                </a:prstGeom>
                <a:ln w="952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 w="med" len="med"/>
                </a:ln>
              </p:spPr>
            </p:sp>
            <p:sp>
              <p:nvSpPr>
                <p:cNvPr id="20505" name="Line 24"/>
                <p:cNvSpPr/>
                <p:nvPr/>
              </p:nvSpPr>
              <p:spPr>
                <a:xfrm flipH="1">
                  <a:off x="3552" y="2160"/>
                  <a:ext cx="624" cy="0"/>
                </a:xfrm>
                <a:prstGeom prst="line">
                  <a:avLst/>
                </a:prstGeom>
                <a:ln w="952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20506" name="Line 25"/>
                <p:cNvSpPr/>
                <p:nvPr/>
              </p:nvSpPr>
              <p:spPr>
                <a:xfrm flipV="1">
                  <a:off x="3552" y="1296"/>
                  <a:ext cx="0" cy="864"/>
                </a:xfrm>
                <a:prstGeom prst="line">
                  <a:avLst/>
                </a:prstGeom>
                <a:ln w="952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 w="med" len="med"/>
                </a:ln>
              </p:spPr>
            </p:sp>
            <p:sp>
              <p:nvSpPr>
                <p:cNvPr id="20507" name="Text Box 26"/>
                <p:cNvSpPr txBox="1"/>
                <p:nvPr/>
              </p:nvSpPr>
              <p:spPr>
                <a:xfrm>
                  <a:off x="3120" y="288"/>
                  <a:ext cx="1584" cy="299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>
                  <a:spAutoFit/>
                </a:bodyPr>
                <a:p>
                  <a:pPr algn="ctr">
                    <a:spcBef>
                      <a:spcPct val="50000"/>
                    </a:spcBef>
                  </a:pPr>
                  <a:r>
                    <a:rPr lang="zh-CN" altLang="en-US" sz="24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调零、迁移信号</a:t>
                  </a:r>
                  <a:endParaRPr lang="zh-CN" altLang="en-US" sz="24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0508" name="Text Box 27"/>
                <p:cNvSpPr txBox="1"/>
                <p:nvPr/>
              </p:nvSpPr>
              <p:spPr>
                <a:xfrm>
                  <a:off x="3264" y="1008"/>
                  <a:ext cx="336" cy="22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>
                  <a:spAutoFit/>
                </a:bodyPr>
                <a:p>
                  <a:pPr algn="ctr">
                    <a:spcBef>
                      <a:spcPct val="50000"/>
                    </a:spcBef>
                  </a:pPr>
                  <a:r>
                    <a:rPr lang="zh-CN" altLang="en-US" sz="16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＋</a:t>
                  </a:r>
                  <a:endParaRPr lang="zh-CN" altLang="en-US" sz="16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0509" name="Text Box 28"/>
                <p:cNvSpPr txBox="1"/>
                <p:nvPr/>
              </p:nvSpPr>
              <p:spPr>
                <a:xfrm>
                  <a:off x="3552" y="1344"/>
                  <a:ext cx="336" cy="22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>
                  <a:spAutoFit/>
                </a:bodyPr>
                <a:p>
                  <a:pPr algn="ctr">
                    <a:spcBef>
                      <a:spcPct val="50000"/>
                    </a:spcBef>
                  </a:pPr>
                  <a:r>
                    <a:rPr lang="zh-CN" altLang="en-US" sz="16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－</a:t>
                  </a:r>
                  <a:endParaRPr lang="zh-CN" altLang="en-US" sz="16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0510" name="Text Box 29"/>
                <p:cNvSpPr txBox="1"/>
                <p:nvPr/>
              </p:nvSpPr>
              <p:spPr>
                <a:xfrm>
                  <a:off x="3216" y="1632"/>
                  <a:ext cx="1056" cy="331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>
                  <a:spAutoFit/>
                </a:bodyPr>
                <a:p>
                  <a:pPr algn="ctr">
                    <a:lnSpc>
                      <a:spcPct val="50000"/>
                    </a:lnSpc>
                    <a:spcBef>
                      <a:spcPct val="50000"/>
                    </a:spcBef>
                  </a:pPr>
                  <a:r>
                    <a:rPr lang="zh-CN" altLang="en-US" sz="18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反馈</a:t>
                  </a:r>
                  <a:endParaRPr lang="zh-CN" altLang="en-US" sz="18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>
                    <a:lnSpc>
                      <a:spcPct val="50000"/>
                    </a:lnSpc>
                    <a:spcBef>
                      <a:spcPct val="50000"/>
                    </a:spcBef>
                  </a:pPr>
                  <a:r>
                    <a:rPr lang="zh-CN" altLang="en-US" sz="18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信号</a:t>
                  </a:r>
                  <a:endParaRPr lang="zh-CN" altLang="en-US" sz="18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0511" name="Rectangle 30"/>
                <p:cNvSpPr/>
                <p:nvPr/>
              </p:nvSpPr>
              <p:spPr>
                <a:xfrm>
                  <a:off x="0" y="0"/>
                  <a:ext cx="5520" cy="2640"/>
                </a:xfrm>
                <a:prstGeom prst="rect">
                  <a:avLst/>
                </a:prstGeom>
                <a:noFill/>
                <a:ln w="9525" cap="rnd" cmpd="sng">
                  <a:solidFill>
                    <a:schemeClr val="tx1"/>
                  </a:solidFill>
                  <a:prstDash val="sysDot"/>
                  <a:miter/>
                  <a:headEnd type="none" w="med" len="med"/>
                  <a:tailEnd type="none" w="med" len="med"/>
                </a:ln>
              </p:spPr>
              <p:txBody>
                <a:bodyPr wrap="none" anchor="ctr"/>
                <a:p>
                  <a:endParaRPr lang="zh-CN" altLang="en-US" dirty="0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0512" name="Line 31"/>
                <p:cNvSpPr/>
                <p:nvPr/>
              </p:nvSpPr>
              <p:spPr>
                <a:xfrm>
                  <a:off x="2112" y="0"/>
                  <a:ext cx="0" cy="2640"/>
                </a:xfrm>
                <a:prstGeom prst="line">
                  <a:avLst/>
                </a:prstGeom>
                <a:ln w="9525" cap="rnd" cmpd="sng">
                  <a:solidFill>
                    <a:schemeClr val="tx1"/>
                  </a:solidFill>
                  <a:prstDash val="sysDot"/>
                  <a:round/>
                  <a:headEnd type="none" w="med" len="med"/>
                  <a:tailEnd type="none" w="med" len="med"/>
                </a:ln>
              </p:spPr>
            </p:sp>
          </p:grpSp>
          <p:graphicFrame>
            <p:nvGraphicFramePr>
              <p:cNvPr id="20513" name="对象 12319"/>
              <p:cNvGraphicFramePr>
                <a:graphicFrameLocks noChangeAspect="1"/>
              </p:cNvGraphicFramePr>
              <p:nvPr/>
            </p:nvGraphicFramePr>
            <p:xfrm>
              <a:off x="0" y="678"/>
              <a:ext cx="288" cy="27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114" name="" r:id="rId5" imgW="250190" imgH="236855" progId="">
                      <p:embed/>
                    </p:oleObj>
                  </mc:Choice>
                  <mc:Fallback>
                    <p:oleObj name="" r:id="rId5" imgW="250190" imgH="236855" progId="">
                      <p:embed/>
                      <p:pic>
                        <p:nvPicPr>
                          <p:cNvPr id="0" name="图片 3113"/>
                          <p:cNvPicPr/>
                          <p:nvPr/>
                        </p:nvPicPr>
                        <p:blipFill>
                          <a:blip r:embed="rId6"/>
                          <a:stretch>
                            <a:fillRect/>
                          </a:stretch>
                        </p:blipFill>
                        <p:spPr>
                          <a:xfrm>
                            <a:off x="0" y="678"/>
                            <a:ext cx="288" cy="273"/>
                          </a:xfrm>
                          <a:prstGeom prst="rect">
                            <a:avLst/>
                          </a:prstGeom>
                          <a:solidFill>
                            <a:srgbClr val="800000"/>
                          </a:solidFill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0514" name="对象 12320"/>
              <p:cNvGraphicFramePr>
                <a:graphicFrameLocks noChangeAspect="1"/>
              </p:cNvGraphicFramePr>
              <p:nvPr/>
            </p:nvGraphicFramePr>
            <p:xfrm>
              <a:off x="921" y="665"/>
              <a:ext cx="318" cy="24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111" name="" r:id="rId7" imgW="236855" imgH="184150" progId="">
                      <p:embed/>
                    </p:oleObj>
                  </mc:Choice>
                  <mc:Fallback>
                    <p:oleObj name="" r:id="rId7" imgW="236855" imgH="184150" progId="">
                      <p:embed/>
                      <p:pic>
                        <p:nvPicPr>
                          <p:cNvPr id="0" name="图片 3110"/>
                          <p:cNvPicPr/>
                          <p:nvPr/>
                        </p:nvPicPr>
                        <p:blipFill>
                          <a:blip r:embed="rId8"/>
                          <a:stretch>
                            <a:fillRect/>
                          </a:stretch>
                        </p:blipFill>
                        <p:spPr>
                          <a:xfrm>
                            <a:off x="921" y="665"/>
                            <a:ext cx="318" cy="247"/>
                          </a:xfrm>
                          <a:prstGeom prst="rect">
                            <a:avLst/>
                          </a:prstGeom>
                          <a:solidFill>
                            <a:srgbClr val="800000"/>
                          </a:solidFill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0515" name="对象 12321"/>
              <p:cNvGraphicFramePr>
                <a:graphicFrameLocks noChangeAspect="1"/>
              </p:cNvGraphicFramePr>
              <p:nvPr/>
            </p:nvGraphicFramePr>
            <p:xfrm>
              <a:off x="1776" y="486"/>
              <a:ext cx="576" cy="43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112" name="" r:id="rId9" imgW="578485" imgH="436880" progId="">
                      <p:embed/>
                    </p:oleObj>
                  </mc:Choice>
                  <mc:Fallback>
                    <p:oleObj name="" r:id="rId9" imgW="578485" imgH="436880" progId="">
                      <p:embed/>
                      <p:pic>
                        <p:nvPicPr>
                          <p:cNvPr id="0" name="图片 3111"/>
                          <p:cNvPicPr/>
                          <p:nvPr/>
                        </p:nvPicPr>
                        <p:blipFill>
                          <a:blip r:embed="rId10"/>
                          <a:stretch>
                            <a:fillRect/>
                          </a:stretch>
                        </p:blipFill>
                        <p:spPr>
                          <a:xfrm>
                            <a:off x="1776" y="486"/>
                            <a:ext cx="576" cy="435"/>
                          </a:xfrm>
                          <a:prstGeom prst="rect">
                            <a:avLst/>
                          </a:prstGeom>
                          <a:solidFill>
                            <a:srgbClr val="800000"/>
                          </a:solidFill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0516" name="对象 12322"/>
              <p:cNvGraphicFramePr>
                <a:graphicFrameLocks noChangeAspect="1"/>
              </p:cNvGraphicFramePr>
              <p:nvPr/>
            </p:nvGraphicFramePr>
            <p:xfrm>
              <a:off x="3000" y="545"/>
              <a:ext cx="194" cy="31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115" name="" r:id="rId11" imgW="144780" imgH="237490" progId="">
                      <p:embed/>
                    </p:oleObj>
                  </mc:Choice>
                  <mc:Fallback>
                    <p:oleObj name="" r:id="rId11" imgW="144780" imgH="237490" progId="">
                      <p:embed/>
                      <p:pic>
                        <p:nvPicPr>
                          <p:cNvPr id="0" name="图片 3114"/>
                          <p:cNvPicPr/>
                          <p:nvPr/>
                        </p:nvPicPr>
                        <p:blipFill>
                          <a:blip r:embed="rId12"/>
                          <a:stretch>
                            <a:fillRect/>
                          </a:stretch>
                        </p:blipFill>
                        <p:spPr>
                          <a:xfrm>
                            <a:off x="3000" y="545"/>
                            <a:ext cx="194" cy="318"/>
                          </a:xfrm>
                          <a:prstGeom prst="rect">
                            <a:avLst/>
                          </a:prstGeom>
                          <a:solidFill>
                            <a:srgbClr val="800000"/>
                          </a:solidFill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0517" name="对象 12323"/>
              <p:cNvGraphicFramePr>
                <a:graphicFrameLocks noChangeAspect="1"/>
              </p:cNvGraphicFramePr>
              <p:nvPr/>
            </p:nvGraphicFramePr>
            <p:xfrm>
              <a:off x="5136" y="774"/>
              <a:ext cx="212" cy="31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113" name="" r:id="rId13" imgW="158115" imgH="236855" progId="">
                      <p:embed/>
                    </p:oleObj>
                  </mc:Choice>
                  <mc:Fallback>
                    <p:oleObj name="" r:id="rId13" imgW="158115" imgH="236855" progId="">
                      <p:embed/>
                      <p:pic>
                        <p:nvPicPr>
                          <p:cNvPr id="0" name="图片 3112"/>
                          <p:cNvPicPr/>
                          <p:nvPr/>
                        </p:nvPicPr>
                        <p:blipFill>
                          <a:blip r:embed="rId14"/>
                          <a:stretch>
                            <a:fillRect/>
                          </a:stretch>
                        </p:blipFill>
                        <p:spPr>
                          <a:xfrm>
                            <a:off x="5136" y="774"/>
                            <a:ext cx="212" cy="318"/>
                          </a:xfrm>
                          <a:prstGeom prst="rect">
                            <a:avLst/>
                          </a:prstGeom>
                          <a:solidFill>
                            <a:srgbClr val="800000"/>
                          </a:solidFill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20518" name="Rectangle 38"/>
              <p:cNvSpPr/>
              <p:nvPr/>
            </p:nvSpPr>
            <p:spPr>
              <a:xfrm>
                <a:off x="2271" y="1860"/>
                <a:ext cx="1082" cy="25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>
                <a:spAutoFit/>
              </a:bodyPr>
              <a:p>
                <a:pPr eaLnBrk="0" hangingPunct="0"/>
                <a:r>
                  <a: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转换放大部分</a:t>
                </a:r>
                <a:endParaRPr lang="zh-CN" altLang="en-US" sz="2000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graphicFrame>
            <p:nvGraphicFramePr>
              <p:cNvPr id="20519" name="对象 12326"/>
              <p:cNvGraphicFramePr>
                <a:graphicFrameLocks noChangeAspect="1"/>
              </p:cNvGraphicFramePr>
              <p:nvPr/>
            </p:nvGraphicFramePr>
            <p:xfrm>
              <a:off x="3561" y="527"/>
              <a:ext cx="212" cy="33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116" name="" r:id="rId15" imgW="158115" imgH="250190" progId="">
                      <p:embed/>
                    </p:oleObj>
                  </mc:Choice>
                  <mc:Fallback>
                    <p:oleObj name="" r:id="rId15" imgW="158115" imgH="250190" progId="">
                      <p:embed/>
                      <p:pic>
                        <p:nvPicPr>
                          <p:cNvPr id="0" name="图片 3115"/>
                          <p:cNvPicPr/>
                          <p:nvPr/>
                        </p:nvPicPr>
                        <p:blipFill>
                          <a:blip r:embed="rId16"/>
                          <a:stretch>
                            <a:fillRect/>
                          </a:stretch>
                        </p:blipFill>
                        <p:spPr>
                          <a:xfrm>
                            <a:off x="3561" y="527"/>
                            <a:ext cx="212" cy="336"/>
                          </a:xfrm>
                          <a:prstGeom prst="rect">
                            <a:avLst/>
                          </a:prstGeom>
                          <a:solidFill>
                            <a:srgbClr val="800000"/>
                          </a:solidFill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0520" name="对象 12327"/>
              <p:cNvGraphicFramePr>
                <a:graphicFrameLocks noChangeAspect="1"/>
              </p:cNvGraphicFramePr>
              <p:nvPr/>
            </p:nvGraphicFramePr>
            <p:xfrm>
              <a:off x="3206" y="1361"/>
              <a:ext cx="247" cy="33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117" name="" r:id="rId17" imgW="184150" imgH="250190" progId="">
                      <p:embed/>
                    </p:oleObj>
                  </mc:Choice>
                  <mc:Fallback>
                    <p:oleObj name="" r:id="rId17" imgW="184150" imgH="250190" progId="">
                      <p:embed/>
                      <p:pic>
                        <p:nvPicPr>
                          <p:cNvPr id="0" name="图片 3116"/>
                          <p:cNvPicPr/>
                          <p:nvPr/>
                        </p:nvPicPr>
                        <p:blipFill>
                          <a:blip r:embed="rId18"/>
                          <a:stretch>
                            <a:fillRect/>
                          </a:stretch>
                        </p:blipFill>
                        <p:spPr>
                          <a:xfrm>
                            <a:off x="3206" y="1361"/>
                            <a:ext cx="247" cy="336"/>
                          </a:xfrm>
                          <a:prstGeom prst="rect">
                            <a:avLst/>
                          </a:prstGeom>
                          <a:solidFill>
                            <a:srgbClr val="800000"/>
                          </a:solidFill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20521" name="文本框 1"/>
            <p:cNvSpPr txBox="1"/>
            <p:nvPr/>
          </p:nvSpPr>
          <p:spPr>
            <a:xfrm>
              <a:off x="11623" y="7101"/>
              <a:ext cx="630" cy="81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r>
                <a:rPr lang="zh-CN" altLang="en-US" dirty="0">
                  <a:latin typeface="Arial" panose="020B0604020202020204" pitchFamily="34" charset="0"/>
                  <a:ea typeface="宋体" panose="02010600030101010101" pitchFamily="2" charset="-122"/>
                </a:rPr>
                <a:t>β</a:t>
              </a:r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20522" name="Rectangle 2"/>
          <p:cNvSpPr/>
          <p:nvPr/>
        </p:nvSpPr>
        <p:spPr>
          <a:xfrm>
            <a:off x="2339975" y="260350"/>
            <a:ext cx="3968750" cy="358775"/>
          </a:xfrm>
          <a:prstGeom prst="rect">
            <a:avLst/>
          </a:prstGeom>
          <a:gradFill rotWithShape="1">
            <a:gsLst>
              <a:gs pos="0">
                <a:srgbClr val="3399FF"/>
              </a:gs>
              <a:gs pos="100000">
                <a:srgbClr val="0000FF"/>
              </a:gs>
            </a:gsLst>
            <a:lin ang="5400000" scaled="1"/>
            <a:tileRect/>
          </a:gradFill>
          <a:ln w="9525">
            <a:noFill/>
          </a:ln>
        </p:spPr>
        <p:txBody>
          <a:bodyPr anchor="ctr"/>
          <a:p>
            <a:pPr algn="ctr"/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电容式差压变送器</a:t>
            </a:r>
            <a:endParaRPr lang="zh-CN" altLang="en-US" dirty="0">
              <a:solidFill>
                <a:schemeClr val="bg1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20523" name="AutoShape 3"/>
          <p:cNvSpPr/>
          <p:nvPr/>
        </p:nvSpPr>
        <p:spPr>
          <a:xfrm>
            <a:off x="1279525" y="6350"/>
            <a:ext cx="936625" cy="865188"/>
          </a:xfrm>
          <a:prstGeom prst="flowChartDecision">
            <a:avLst/>
          </a:prstGeom>
          <a:gradFill rotWithShape="1">
            <a:gsLst>
              <a:gs pos="0">
                <a:srgbClr val="3366FF"/>
              </a:gs>
              <a:gs pos="100000">
                <a:srgbClr val="182F76"/>
              </a:gs>
            </a:gsLst>
            <a:path path="shape">
              <a:fillToRect l="50000" t="50000" r="50000" b="50000"/>
            </a:path>
            <a:tileRect/>
          </a:gradFill>
          <a:ln w="76200" cap="flat" cmpd="tri">
            <a:solidFill>
              <a:srgbClr val="FF99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3</a:t>
            </a:r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.2</a:t>
            </a:r>
            <a:endParaRPr lang="zh-CN" altLang="en-US" sz="2000" dirty="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slow" advClick="0">
    <p:wedg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1505" name="Text Box 4"/>
          <p:cNvSpPr txBox="1"/>
          <p:nvPr/>
        </p:nvSpPr>
        <p:spPr>
          <a:xfrm>
            <a:off x="738188" y="930275"/>
            <a:ext cx="7129462" cy="4603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4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、信号转换电路（</a:t>
            </a:r>
            <a:r>
              <a:rPr lang="zh-CN" altLang="en-US" sz="2400" dirty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电容－电流转换电路</a:t>
            </a:r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</a:rPr>
              <a:t>）</a:t>
            </a:r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21506" name="对象 17412"/>
          <p:cNvGraphicFramePr>
            <a:graphicFrameLocks noChangeAspect="1"/>
          </p:cNvGraphicFramePr>
          <p:nvPr/>
        </p:nvGraphicFramePr>
        <p:xfrm>
          <a:off x="3275013" y="1563688"/>
          <a:ext cx="4592637" cy="857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2" name="" r:id="rId1" imgW="2311400" imgH="431800" progId="">
                  <p:embed/>
                </p:oleObj>
              </mc:Choice>
              <mc:Fallback>
                <p:oleObj name="" r:id="rId1" imgW="2311400" imgH="431800" progId="">
                  <p:embed/>
                  <p:pic>
                    <p:nvPicPr>
                      <p:cNvPr id="0" name="图片 3121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275013" y="1563688"/>
                        <a:ext cx="4592637" cy="8572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507" name="Rectangle 6"/>
          <p:cNvSpPr/>
          <p:nvPr/>
        </p:nvSpPr>
        <p:spPr>
          <a:xfrm>
            <a:off x="755650" y="1628775"/>
            <a:ext cx="1576388" cy="4603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zh-CN" altLang="en-US" sz="2400" dirty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（</a:t>
            </a:r>
            <a:r>
              <a:rPr lang="en-US" altLang="zh-CN" sz="2400" dirty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1</a:t>
            </a:r>
            <a:r>
              <a:rPr lang="zh-CN" altLang="en-US" sz="2400" dirty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）功能</a:t>
            </a:r>
            <a:endParaRPr lang="zh-CN" altLang="en-US" sz="2400" dirty="0">
              <a:solidFill>
                <a:srgbClr val="0000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1508" name="Rectangle 7"/>
          <p:cNvSpPr/>
          <p:nvPr/>
        </p:nvSpPr>
        <p:spPr>
          <a:xfrm>
            <a:off x="755650" y="2420938"/>
            <a:ext cx="3060700" cy="522287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dirty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（</a:t>
            </a:r>
            <a:r>
              <a:rPr lang="en-US" altLang="zh-CN" sz="2400" dirty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2</a:t>
            </a:r>
            <a:r>
              <a:rPr lang="zh-CN" altLang="en-US" sz="2400" dirty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）转换过程</a:t>
            </a:r>
            <a:endParaRPr lang="zh-CN" altLang="en-US" sz="2400" dirty="0">
              <a:solidFill>
                <a:srgbClr val="0000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21509" name="对象 17415"/>
          <p:cNvGraphicFramePr>
            <a:graphicFrameLocks noChangeAspect="1"/>
          </p:cNvGraphicFramePr>
          <p:nvPr/>
        </p:nvGraphicFramePr>
        <p:xfrm>
          <a:off x="2700338" y="2781300"/>
          <a:ext cx="1800225" cy="871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0" name="" r:id="rId3" imgW="822325" imgH="398145" progId="">
                  <p:embed/>
                </p:oleObj>
              </mc:Choice>
              <mc:Fallback>
                <p:oleObj name="" r:id="rId3" imgW="822325" imgH="398145" progId="">
                  <p:embed/>
                  <p:pic>
                    <p:nvPicPr>
                      <p:cNvPr id="0" name="图片 3119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700338" y="2781300"/>
                        <a:ext cx="1800225" cy="87153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510" name="对象 17416"/>
          <p:cNvGraphicFramePr>
            <a:graphicFrameLocks noChangeAspect="1"/>
          </p:cNvGraphicFramePr>
          <p:nvPr/>
        </p:nvGraphicFramePr>
        <p:xfrm>
          <a:off x="4860925" y="2781300"/>
          <a:ext cx="1854200" cy="871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1" name="" r:id="rId5" imgW="848360" imgH="398145" progId="">
                  <p:embed/>
                </p:oleObj>
              </mc:Choice>
              <mc:Fallback>
                <p:oleObj name="" r:id="rId5" imgW="848360" imgH="398145" progId="">
                  <p:embed/>
                  <p:pic>
                    <p:nvPicPr>
                      <p:cNvPr id="0" name="图片 3120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860925" y="2781300"/>
                        <a:ext cx="1854200" cy="87153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511" name="Text Box 10"/>
          <p:cNvSpPr txBox="1"/>
          <p:nvPr/>
        </p:nvSpPr>
        <p:spPr>
          <a:xfrm>
            <a:off x="900113" y="2997200"/>
            <a:ext cx="1584325" cy="4603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</a:rPr>
              <a:t>① 调制</a:t>
            </a:r>
            <a:endParaRPr lang="zh-CN" altLang="en-US" sz="24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pSp>
        <p:nvGrpSpPr>
          <p:cNvPr id="21512" name="组合 2"/>
          <p:cNvGrpSpPr/>
          <p:nvPr/>
        </p:nvGrpSpPr>
        <p:grpSpPr>
          <a:xfrm>
            <a:off x="1041400" y="3867150"/>
            <a:ext cx="6794500" cy="1344613"/>
            <a:chOff x="1867" y="5627"/>
            <a:chExt cx="10699" cy="2117"/>
          </a:xfrm>
        </p:grpSpPr>
        <p:grpSp>
          <p:nvGrpSpPr>
            <p:cNvPr id="21513" name="Group 11"/>
            <p:cNvGrpSpPr/>
            <p:nvPr/>
          </p:nvGrpSpPr>
          <p:grpSpPr>
            <a:xfrm>
              <a:off x="1867" y="5627"/>
              <a:ext cx="10699" cy="2117"/>
              <a:chOff x="677" y="0"/>
              <a:chExt cx="10699" cy="2117"/>
            </a:xfrm>
          </p:grpSpPr>
          <p:sp>
            <p:nvSpPr>
              <p:cNvPr id="21514" name="Text Box 12"/>
              <p:cNvSpPr txBox="1"/>
              <p:nvPr/>
            </p:nvSpPr>
            <p:spPr>
              <a:xfrm>
                <a:off x="677" y="414"/>
                <a:ext cx="2386" cy="576"/>
              </a:xfrm>
              <a:prstGeom prst="rect">
                <a:avLst/>
              </a:prstGeom>
              <a:noFill/>
              <a:ln w="952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>
                <a:spAutoFit/>
              </a:bodyPr>
              <a:p>
                <a:pPr algn="ctr">
                  <a:spcBef>
                    <a:spcPct val="50000"/>
                  </a:spcBef>
                </a:pPr>
                <a:r>
                  <a:rPr lang="zh-CN" altLang="en-US" sz="200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自激振荡器</a:t>
                </a:r>
                <a:endParaRPr lang="zh-CN" altLang="en-US" sz="2000" dirty="0">
                  <a:solidFill>
                    <a:srgbClr val="0000FF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1515" name="Text Box 13"/>
              <p:cNvSpPr txBox="1"/>
              <p:nvPr/>
            </p:nvSpPr>
            <p:spPr>
              <a:xfrm>
                <a:off x="3968" y="1541"/>
                <a:ext cx="2382" cy="576"/>
              </a:xfrm>
              <a:prstGeom prst="rect">
                <a:avLst/>
              </a:prstGeom>
              <a:noFill/>
              <a:ln w="952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>
                <a:spAutoFit/>
              </a:bodyPr>
              <a:p>
                <a:pPr algn="ctr">
                  <a:spcBef>
                    <a:spcPct val="50000"/>
                  </a:spcBef>
                </a:pPr>
                <a:r>
                  <a:rPr lang="zh-CN" altLang="en-US" sz="200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解调器</a:t>
                </a:r>
                <a:endParaRPr lang="zh-CN" altLang="en-US" sz="2000" dirty="0">
                  <a:solidFill>
                    <a:srgbClr val="0000FF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grpSp>
            <p:nvGrpSpPr>
              <p:cNvPr id="21516" name="Group 21"/>
              <p:cNvGrpSpPr/>
              <p:nvPr/>
            </p:nvGrpSpPr>
            <p:grpSpPr>
              <a:xfrm>
                <a:off x="4138" y="0"/>
                <a:ext cx="2044" cy="1541"/>
                <a:chOff x="0" y="0"/>
                <a:chExt cx="576" cy="672"/>
              </a:xfrm>
            </p:grpSpPr>
            <p:sp>
              <p:nvSpPr>
                <p:cNvPr id="21517" name="Text Box 22"/>
                <p:cNvSpPr txBox="1"/>
                <p:nvPr/>
              </p:nvSpPr>
              <p:spPr>
                <a:xfrm>
                  <a:off x="0" y="0"/>
                  <a:ext cx="336" cy="207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>
                  <a:spAutoFit/>
                </a:bodyPr>
                <a:p>
                  <a:pPr algn="ctr">
                    <a:spcBef>
                      <a:spcPct val="50000"/>
                    </a:spcBef>
                  </a:pPr>
                  <a:r>
                    <a:rPr lang="zh-CN" altLang="en-US" sz="16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C</a:t>
                  </a:r>
                  <a:r>
                    <a:rPr lang="zh-CN" altLang="en-US" sz="12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i1</a:t>
                  </a:r>
                  <a:endParaRPr lang="zh-CN" altLang="en-US" sz="12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1518" name="Text Box 23"/>
                <p:cNvSpPr txBox="1"/>
                <p:nvPr/>
              </p:nvSpPr>
              <p:spPr>
                <a:xfrm>
                  <a:off x="240" y="0"/>
                  <a:ext cx="336" cy="207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>
                  <a:spAutoFit/>
                </a:bodyPr>
                <a:p>
                  <a:pPr algn="ctr">
                    <a:spcBef>
                      <a:spcPct val="50000"/>
                    </a:spcBef>
                  </a:pPr>
                  <a:r>
                    <a:rPr lang="zh-CN" altLang="en-US" sz="16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C</a:t>
                  </a:r>
                  <a:r>
                    <a:rPr lang="zh-CN" altLang="en-US" sz="12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i2</a:t>
                  </a:r>
                  <a:endParaRPr lang="zh-CN" altLang="en-US" sz="12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grpSp>
              <p:nvGrpSpPr>
                <p:cNvPr id="21519" name="Group 24"/>
                <p:cNvGrpSpPr/>
                <p:nvPr/>
              </p:nvGrpSpPr>
              <p:grpSpPr>
                <a:xfrm>
                  <a:off x="96" y="192"/>
                  <a:ext cx="384" cy="480"/>
                  <a:chOff x="0" y="0"/>
                  <a:chExt cx="384" cy="480"/>
                </a:xfrm>
              </p:grpSpPr>
              <p:sp>
                <p:nvSpPr>
                  <p:cNvPr id="21520" name="未知"/>
                  <p:cNvSpPr/>
                  <p:nvPr/>
                </p:nvSpPr>
                <p:spPr>
                  <a:xfrm>
                    <a:off x="0" y="0"/>
                    <a:ext cx="96" cy="240"/>
                  </a:xfrm>
                  <a:custGeom>
                    <a:avLst/>
                    <a:gdLst/>
                    <a:ahLst/>
                    <a:cxnLst>
                      <a:cxn ang="0">
                        <a:pos x="19" y="0"/>
                      </a:cxn>
                      <a:cxn ang="0">
                        <a:pos x="0" y="1237"/>
                      </a:cxn>
                      <a:cxn ang="0">
                        <a:pos x="19" y="1853"/>
                      </a:cxn>
                    </a:cxnLst>
                    <a:pathLst>
                      <a:path w="144" h="144">
                        <a:moveTo>
                          <a:pt x="144" y="0"/>
                        </a:moveTo>
                        <a:cubicBezTo>
                          <a:pt x="72" y="36"/>
                          <a:pt x="0" y="72"/>
                          <a:pt x="0" y="96"/>
                        </a:cubicBezTo>
                        <a:cubicBezTo>
                          <a:pt x="0" y="120"/>
                          <a:pt x="120" y="136"/>
                          <a:pt x="144" y="144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tx1"/>
                    </a:solidFill>
                    <a:prstDash val="solid"/>
                    <a:miter/>
                    <a:headEnd type="none" w="med" len="med"/>
                    <a:tailEnd type="none" w="med" len="med"/>
                  </a:ln>
                </p:spPr>
                <p:txBody>
                  <a:bodyPr/>
                  <a:p>
                    <a:endParaRPr lang="zh-CN" altLang="en-US"/>
                  </a:p>
                </p:txBody>
              </p:sp>
              <p:sp>
                <p:nvSpPr>
                  <p:cNvPr id="21521" name="Line 26"/>
                  <p:cNvSpPr/>
                  <p:nvPr/>
                </p:nvSpPr>
                <p:spPr>
                  <a:xfrm>
                    <a:off x="96" y="240"/>
                    <a:ext cx="0" cy="240"/>
                  </a:xfrm>
                  <a:prstGeom prst="line">
                    <a:avLst/>
                  </a:prstGeom>
                  <a:ln w="9525" cap="flat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  <p:sp>
                <p:nvSpPr>
                  <p:cNvPr id="21522" name="Line 27"/>
                  <p:cNvSpPr/>
                  <p:nvPr/>
                </p:nvSpPr>
                <p:spPr>
                  <a:xfrm>
                    <a:off x="192" y="48"/>
                    <a:ext cx="0" cy="432"/>
                  </a:xfrm>
                  <a:prstGeom prst="line">
                    <a:avLst/>
                  </a:prstGeom>
                  <a:ln w="9525" cap="flat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  <p:sp>
                <p:nvSpPr>
                  <p:cNvPr id="21523" name="未知"/>
                  <p:cNvSpPr/>
                  <p:nvPr/>
                </p:nvSpPr>
                <p:spPr>
                  <a:xfrm flipH="1">
                    <a:off x="288" y="0"/>
                    <a:ext cx="96" cy="240"/>
                  </a:xfrm>
                  <a:custGeom>
                    <a:avLst/>
                    <a:gdLst/>
                    <a:ahLst/>
                    <a:cxnLst>
                      <a:cxn ang="0">
                        <a:pos x="19" y="0"/>
                      </a:cxn>
                      <a:cxn ang="0">
                        <a:pos x="0" y="1237"/>
                      </a:cxn>
                      <a:cxn ang="0">
                        <a:pos x="19" y="1853"/>
                      </a:cxn>
                    </a:cxnLst>
                    <a:pathLst>
                      <a:path w="144" h="144">
                        <a:moveTo>
                          <a:pt x="144" y="0"/>
                        </a:moveTo>
                        <a:cubicBezTo>
                          <a:pt x="72" y="36"/>
                          <a:pt x="0" y="72"/>
                          <a:pt x="0" y="96"/>
                        </a:cubicBezTo>
                        <a:cubicBezTo>
                          <a:pt x="0" y="120"/>
                          <a:pt x="120" y="136"/>
                          <a:pt x="144" y="144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tx1"/>
                    </a:solidFill>
                    <a:prstDash val="solid"/>
                    <a:miter/>
                    <a:headEnd type="none" w="med" len="med"/>
                    <a:tailEnd type="none" w="med" len="med"/>
                  </a:ln>
                </p:spPr>
                <p:txBody>
                  <a:bodyPr/>
                  <a:p>
                    <a:endParaRPr lang="zh-CN" altLang="en-US"/>
                  </a:p>
                </p:txBody>
              </p:sp>
              <p:sp>
                <p:nvSpPr>
                  <p:cNvPr id="21524" name="Line 29"/>
                  <p:cNvSpPr/>
                  <p:nvPr/>
                </p:nvSpPr>
                <p:spPr>
                  <a:xfrm>
                    <a:off x="288" y="240"/>
                    <a:ext cx="0" cy="240"/>
                  </a:xfrm>
                  <a:prstGeom prst="line">
                    <a:avLst/>
                  </a:prstGeom>
                  <a:ln w="9525" cap="flat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</p:grpSp>
          </p:grpSp>
          <p:sp>
            <p:nvSpPr>
              <p:cNvPr id="21525" name="Text Box 40"/>
              <p:cNvSpPr txBox="1"/>
              <p:nvPr/>
            </p:nvSpPr>
            <p:spPr>
              <a:xfrm>
                <a:off x="6017" y="1024"/>
                <a:ext cx="3067" cy="517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anchor="t">
                <a:spAutoFit/>
              </a:bodyPr>
              <a:p>
                <a:pPr algn="ctr">
                  <a:spcBef>
                    <a:spcPct val="50000"/>
                  </a:spcBef>
                </a:pPr>
                <a:r>
                  <a:rPr lang="zh-CN" altLang="en-US" sz="18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差动信号</a:t>
                </a:r>
                <a:endParaRPr lang="zh-CN" altLang="en-US" sz="1800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1526" name="Line 42"/>
              <p:cNvSpPr/>
              <p:nvPr/>
            </p:nvSpPr>
            <p:spPr>
              <a:xfrm>
                <a:off x="6382" y="1824"/>
                <a:ext cx="3033" cy="10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sp>
          <p:graphicFrame>
            <p:nvGraphicFramePr>
              <p:cNvPr id="21527" name="对象 17450"/>
              <p:cNvGraphicFramePr>
                <a:graphicFrameLocks noChangeAspect="1"/>
              </p:cNvGraphicFramePr>
              <p:nvPr/>
            </p:nvGraphicFramePr>
            <p:xfrm>
              <a:off x="8598" y="991"/>
              <a:ext cx="2778" cy="67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118" name="" r:id="rId7" imgW="668655" imgH="231140" progId="">
                      <p:embed/>
                    </p:oleObj>
                  </mc:Choice>
                  <mc:Fallback>
                    <p:oleObj name="" r:id="rId7" imgW="668655" imgH="231140" progId="">
                      <p:embed/>
                      <p:pic>
                        <p:nvPicPr>
                          <p:cNvPr id="0" name="图片 3117"/>
                          <p:cNvPicPr/>
                          <p:nvPr/>
                        </p:nvPicPr>
                        <p:blipFill>
                          <a:blip r:embed="rId8"/>
                          <a:stretch>
                            <a:fillRect/>
                          </a:stretch>
                        </p:blipFill>
                        <p:spPr>
                          <a:xfrm>
                            <a:off x="8598" y="991"/>
                            <a:ext cx="2778" cy="671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1528" name="对象 17451"/>
              <p:cNvGraphicFramePr>
                <a:graphicFrameLocks noChangeAspect="1"/>
              </p:cNvGraphicFramePr>
              <p:nvPr/>
            </p:nvGraphicFramePr>
            <p:xfrm>
              <a:off x="4662" y="811"/>
              <a:ext cx="1355" cy="85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119" name="" r:id="rId9" imgW="263525" imgH="236855" progId="">
                      <p:embed/>
                    </p:oleObj>
                  </mc:Choice>
                  <mc:Fallback>
                    <p:oleObj name="" r:id="rId9" imgW="263525" imgH="236855" progId="">
                      <p:embed/>
                      <p:pic>
                        <p:nvPicPr>
                          <p:cNvPr id="0" name="图片 3118"/>
                          <p:cNvPicPr/>
                          <p:nvPr/>
                        </p:nvPicPr>
                        <p:blipFill>
                          <a:blip r:embed="rId10"/>
                          <a:stretch>
                            <a:fillRect/>
                          </a:stretch>
                        </p:blipFill>
                        <p:spPr>
                          <a:xfrm>
                            <a:off x="4662" y="811"/>
                            <a:ext cx="1355" cy="851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21529" name="Line 49"/>
              <p:cNvSpPr/>
              <p:nvPr/>
            </p:nvSpPr>
            <p:spPr>
              <a:xfrm>
                <a:off x="3061" y="711"/>
                <a:ext cx="3568" cy="27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sp>
          <p:graphicFrame>
            <p:nvGraphicFramePr>
              <p:cNvPr id="21530" name="对象 17456"/>
              <p:cNvGraphicFramePr>
                <a:graphicFrameLocks noChangeAspect="1"/>
              </p:cNvGraphicFramePr>
              <p:nvPr/>
            </p:nvGraphicFramePr>
            <p:xfrm>
              <a:off x="6382" y="203"/>
              <a:ext cx="665" cy="50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123" name="" r:id="rId11" imgW="131445" imgH="145415" progId="">
                      <p:embed/>
                    </p:oleObj>
                  </mc:Choice>
                  <mc:Fallback>
                    <p:oleObj name="" r:id="rId11" imgW="131445" imgH="145415" progId="">
                      <p:embed/>
                      <p:pic>
                        <p:nvPicPr>
                          <p:cNvPr id="0" name="图片 3122"/>
                          <p:cNvPicPr/>
                          <p:nvPr/>
                        </p:nvPicPr>
                        <p:blipFill>
                          <a:blip r:embed="rId12"/>
                          <a:stretch>
                            <a:fillRect/>
                          </a:stretch>
                        </p:blipFill>
                        <p:spPr>
                          <a:xfrm>
                            <a:off x="6382" y="203"/>
                            <a:ext cx="665" cy="508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21531" name="文本框 1"/>
            <p:cNvSpPr txBox="1"/>
            <p:nvPr/>
          </p:nvSpPr>
          <p:spPr>
            <a:xfrm>
              <a:off x="7995" y="5740"/>
              <a:ext cx="1937" cy="625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r>
                <a:rPr lang="zh-CN" altLang="en-US" sz="2000" dirty="0">
                  <a:latin typeface="Arial" panose="020B0604020202020204" pitchFamily="34" charset="0"/>
                  <a:ea typeface="宋体" panose="02010600030101010101" pitchFamily="2" charset="-122"/>
                </a:rPr>
                <a:t>调制电压</a:t>
              </a:r>
              <a:endParaRPr lang="zh-CN" altLang="en-US" sz="2000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21532" name="Text Box 2"/>
          <p:cNvSpPr txBox="1"/>
          <p:nvPr/>
        </p:nvSpPr>
        <p:spPr>
          <a:xfrm>
            <a:off x="1008063" y="5211763"/>
            <a:ext cx="1776412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</a:rPr>
              <a:t>②  解调</a:t>
            </a:r>
            <a:endParaRPr lang="zh-CN" altLang="en-US" sz="24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21533" name="对象 1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1008063" y="5672138"/>
          <a:ext cx="6021387" cy="712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4" name="" r:id="rId13" imgW="3327400" imgH="419100" progId="Equation.KSEE3">
                  <p:embed/>
                </p:oleObj>
              </mc:Choice>
              <mc:Fallback>
                <p:oleObj name="" r:id="rId13" imgW="3327400" imgH="419100" progId="Equation.KSEE3">
                  <p:embed/>
                  <p:pic>
                    <p:nvPicPr>
                      <p:cNvPr id="0" name="图片 3123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008063" y="5672138"/>
                        <a:ext cx="6021387" cy="71278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534" name="Rectangle 2"/>
          <p:cNvSpPr/>
          <p:nvPr/>
        </p:nvSpPr>
        <p:spPr>
          <a:xfrm>
            <a:off x="2555875" y="174625"/>
            <a:ext cx="3968750" cy="358775"/>
          </a:xfrm>
          <a:prstGeom prst="rect">
            <a:avLst/>
          </a:prstGeom>
          <a:gradFill rotWithShape="1">
            <a:gsLst>
              <a:gs pos="0">
                <a:srgbClr val="3399FF"/>
              </a:gs>
              <a:gs pos="100000">
                <a:srgbClr val="0000FF"/>
              </a:gs>
            </a:gsLst>
            <a:lin ang="5400000" scaled="1"/>
            <a:tileRect/>
          </a:gradFill>
          <a:ln w="9525">
            <a:noFill/>
          </a:ln>
        </p:spPr>
        <p:txBody>
          <a:bodyPr anchor="ctr"/>
          <a:p>
            <a:pPr algn="ctr"/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电容式差压变送器</a:t>
            </a:r>
            <a:endParaRPr lang="zh-CN" altLang="en-US" dirty="0">
              <a:solidFill>
                <a:schemeClr val="bg1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21535" name="AutoShape 3"/>
          <p:cNvSpPr/>
          <p:nvPr/>
        </p:nvSpPr>
        <p:spPr>
          <a:xfrm>
            <a:off x="1330325" y="0"/>
            <a:ext cx="936625" cy="865188"/>
          </a:xfrm>
          <a:prstGeom prst="flowChartDecision">
            <a:avLst/>
          </a:prstGeom>
          <a:gradFill rotWithShape="1">
            <a:gsLst>
              <a:gs pos="0">
                <a:srgbClr val="3366FF"/>
              </a:gs>
              <a:gs pos="100000">
                <a:srgbClr val="182F76"/>
              </a:gs>
            </a:gsLst>
            <a:path path="shape">
              <a:fillToRect l="50000" t="50000" r="50000" b="50000"/>
            </a:path>
            <a:tileRect/>
          </a:gradFill>
          <a:ln w="76200" cap="flat" cmpd="tri">
            <a:solidFill>
              <a:srgbClr val="FF99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3</a:t>
            </a:r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.2</a:t>
            </a:r>
            <a:endParaRPr lang="zh-CN" altLang="en-US" sz="2000" dirty="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slow" advClick="0">
    <p:wedg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2529" name="Text Box 2"/>
          <p:cNvSpPr txBox="1"/>
          <p:nvPr/>
        </p:nvSpPr>
        <p:spPr>
          <a:xfrm>
            <a:off x="704850" y="2112963"/>
            <a:ext cx="3313113" cy="4603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400" dirty="0">
                <a:latin typeface="Calibri" panose="020F0502020204030204" pitchFamily="34" charset="0"/>
                <a:ea typeface="宋体" panose="02010600030101010101" pitchFamily="2" charset="-122"/>
              </a:rPr>
              <a:t>③ </a:t>
            </a:r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</a:rPr>
              <a:t>差动输出</a:t>
            </a:r>
            <a:endParaRPr lang="zh-CN" altLang="en-US" sz="24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4" name="对象 3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854075" y="2790825"/>
          <a:ext cx="3313113" cy="3092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5" name="" r:id="rId1" imgW="1739900" imgH="1562100" progId="Equation.KSEE3">
                  <p:embed/>
                </p:oleObj>
              </mc:Choice>
              <mc:Fallback>
                <p:oleObj name="" r:id="rId1" imgW="1739900" imgH="1562100" progId="Equation.KSEE3">
                  <p:embed/>
                  <p:pic>
                    <p:nvPicPr>
                      <p:cNvPr id="0" name="图片 312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854075" y="2790825"/>
                        <a:ext cx="3313113" cy="30924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531" name="对象 1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904875" y="930275"/>
          <a:ext cx="6481763" cy="808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6" name="" r:id="rId3" imgW="3162300" imgH="419100" progId="Equation.KSEE3">
                  <p:embed/>
                </p:oleObj>
              </mc:Choice>
              <mc:Fallback>
                <p:oleObj name="" r:id="rId3" imgW="3162300" imgH="419100" progId="Equation.KSEE3">
                  <p:embed/>
                  <p:pic>
                    <p:nvPicPr>
                      <p:cNvPr id="0" name="图片 312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04875" y="930275"/>
                        <a:ext cx="6481763" cy="80803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532" name="Rectangle 2"/>
          <p:cNvSpPr/>
          <p:nvPr/>
        </p:nvSpPr>
        <p:spPr>
          <a:xfrm>
            <a:off x="2555875" y="174625"/>
            <a:ext cx="3968750" cy="358775"/>
          </a:xfrm>
          <a:prstGeom prst="rect">
            <a:avLst/>
          </a:prstGeom>
          <a:gradFill rotWithShape="1">
            <a:gsLst>
              <a:gs pos="0">
                <a:srgbClr val="3399FF"/>
              </a:gs>
              <a:gs pos="100000">
                <a:srgbClr val="0000FF"/>
              </a:gs>
            </a:gsLst>
            <a:lin ang="5400000" scaled="1"/>
            <a:tileRect/>
          </a:gradFill>
          <a:ln w="9525">
            <a:noFill/>
          </a:ln>
        </p:spPr>
        <p:txBody>
          <a:bodyPr anchor="ctr"/>
          <a:p>
            <a:pPr algn="ctr"/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电容式差压变送器</a:t>
            </a:r>
            <a:endParaRPr lang="zh-CN" altLang="en-US" dirty="0">
              <a:solidFill>
                <a:schemeClr val="bg1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22533" name="AutoShape 3"/>
          <p:cNvSpPr/>
          <p:nvPr/>
        </p:nvSpPr>
        <p:spPr>
          <a:xfrm>
            <a:off x="1330325" y="0"/>
            <a:ext cx="936625" cy="865188"/>
          </a:xfrm>
          <a:prstGeom prst="flowChartDecision">
            <a:avLst/>
          </a:prstGeom>
          <a:gradFill rotWithShape="1">
            <a:gsLst>
              <a:gs pos="0">
                <a:srgbClr val="3366FF"/>
              </a:gs>
              <a:gs pos="100000">
                <a:srgbClr val="182F76"/>
              </a:gs>
            </a:gsLst>
            <a:path path="shape">
              <a:fillToRect l="50000" t="50000" r="50000" b="50000"/>
            </a:path>
            <a:tileRect/>
          </a:gradFill>
          <a:ln w="76200" cap="flat" cmpd="tri">
            <a:solidFill>
              <a:srgbClr val="FF99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3</a:t>
            </a:r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.2</a:t>
            </a:r>
            <a:endParaRPr lang="zh-CN" altLang="en-US" sz="2000" dirty="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slow" advClick="0">
    <p:wedg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097" name="AutoShape 2"/>
          <p:cNvSpPr/>
          <p:nvPr/>
        </p:nvSpPr>
        <p:spPr>
          <a:xfrm>
            <a:off x="1331913" y="0"/>
            <a:ext cx="936625" cy="865188"/>
          </a:xfrm>
          <a:prstGeom prst="flowChartDecision">
            <a:avLst/>
          </a:prstGeom>
          <a:gradFill rotWithShape="1">
            <a:gsLst>
              <a:gs pos="0">
                <a:srgbClr val="3366FF"/>
              </a:gs>
              <a:gs pos="100000">
                <a:srgbClr val="182F76"/>
              </a:gs>
            </a:gsLst>
            <a:path path="shape">
              <a:fillToRect l="50000" t="50000" r="50000" b="50000"/>
            </a:path>
            <a:tileRect/>
          </a:gradFill>
          <a:ln w="76200" cap="flat" cmpd="tri">
            <a:solidFill>
              <a:srgbClr val="FF99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3</a:t>
            </a:r>
            <a:endParaRPr lang="en-US" altLang="zh-CN" sz="2000" dirty="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098" name="Text Box 3"/>
          <p:cNvSpPr txBox="1"/>
          <p:nvPr/>
        </p:nvSpPr>
        <p:spPr>
          <a:xfrm>
            <a:off x="714375" y="3808413"/>
            <a:ext cx="7531100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定义：将各种过程量转换为标准电信号的装置。</a:t>
            </a:r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4099" name="Picture 4" descr="1710082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80063" y="4510088"/>
            <a:ext cx="2597150" cy="196373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100" name="Oval 5"/>
          <p:cNvSpPr/>
          <p:nvPr/>
        </p:nvSpPr>
        <p:spPr>
          <a:xfrm>
            <a:off x="8245475" y="5157788"/>
            <a:ext cx="717550" cy="6477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zh-CN" altLang="en-US" sz="1800" dirty="0">
                <a:latin typeface="Arial" panose="020B0604020202020204" pitchFamily="34" charset="0"/>
                <a:ea typeface="宋体" panose="02010600030101010101" pitchFamily="2" charset="-122"/>
              </a:rPr>
              <a:t>LT</a:t>
            </a:r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4101" name="Picture 6" descr="stt-b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0700" y="4365625"/>
            <a:ext cx="1395413" cy="229393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102" name="Picture 7" descr="yali_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313" y="4941888"/>
            <a:ext cx="1912937" cy="12795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103" name="Oval 8"/>
          <p:cNvSpPr/>
          <p:nvPr/>
        </p:nvSpPr>
        <p:spPr>
          <a:xfrm>
            <a:off x="1044575" y="4365625"/>
            <a:ext cx="576263" cy="576263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zh-CN" altLang="en-US" sz="1800" dirty="0">
                <a:latin typeface="Arial" panose="020B0604020202020204" pitchFamily="34" charset="0"/>
                <a:ea typeface="宋体" panose="02010600030101010101" pitchFamily="2" charset="-122"/>
              </a:rPr>
              <a:t>PT</a:t>
            </a:r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104" name="Oval 9"/>
          <p:cNvSpPr/>
          <p:nvPr/>
        </p:nvSpPr>
        <p:spPr>
          <a:xfrm>
            <a:off x="4572000" y="5229225"/>
            <a:ext cx="574675" cy="574675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zh-CN" altLang="en-US" sz="1800" dirty="0">
                <a:latin typeface="Arial" panose="020B0604020202020204" pitchFamily="34" charset="0"/>
                <a:ea typeface="宋体" panose="02010600030101010101" pitchFamily="2" charset="-122"/>
              </a:rPr>
              <a:t>TT</a:t>
            </a:r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105" name="Rectangle 10"/>
          <p:cNvSpPr/>
          <p:nvPr/>
        </p:nvSpPr>
        <p:spPr>
          <a:xfrm>
            <a:off x="2339975" y="260350"/>
            <a:ext cx="3968750" cy="358775"/>
          </a:xfrm>
          <a:prstGeom prst="rect">
            <a:avLst/>
          </a:prstGeom>
          <a:gradFill rotWithShape="1">
            <a:gsLst>
              <a:gs pos="0">
                <a:srgbClr val="3399FF"/>
              </a:gs>
              <a:gs pos="100000">
                <a:srgbClr val="0000FF"/>
              </a:gs>
            </a:gsLst>
            <a:lin ang="5400000" scaled="1"/>
            <a:tileRect/>
          </a:gradFill>
          <a:ln w="9525">
            <a:noFill/>
          </a:ln>
        </p:spPr>
        <p:txBody>
          <a:bodyPr anchor="ctr"/>
          <a:p>
            <a:pPr algn="ctr"/>
            <a:r>
              <a:rPr lang="zh-CN" altLang="en-US" sz="3200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变送器</a:t>
            </a:r>
            <a:endParaRPr lang="zh-CN" altLang="en-US" sz="3200" dirty="0">
              <a:solidFill>
                <a:schemeClr val="bg1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grpSp>
        <p:nvGrpSpPr>
          <p:cNvPr id="4106" name="Group 11"/>
          <p:cNvGrpSpPr/>
          <p:nvPr/>
        </p:nvGrpSpPr>
        <p:grpSpPr>
          <a:xfrm>
            <a:off x="539750" y="765175"/>
            <a:ext cx="8353425" cy="2957513"/>
            <a:chOff x="0" y="0"/>
            <a:chExt cx="13154" cy="4658"/>
          </a:xfrm>
        </p:grpSpPr>
        <p:sp>
          <p:nvSpPr>
            <p:cNvPr id="4107" name="Line 12"/>
            <p:cNvSpPr/>
            <p:nvPr/>
          </p:nvSpPr>
          <p:spPr>
            <a:xfrm>
              <a:off x="1078" y="2345"/>
              <a:ext cx="842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4108" name="Oval 13"/>
            <p:cNvSpPr/>
            <p:nvPr/>
          </p:nvSpPr>
          <p:spPr>
            <a:xfrm>
              <a:off x="1885" y="2223"/>
              <a:ext cx="253" cy="235"/>
            </a:xfrm>
            <a:prstGeom prst="ellipse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endParaRPr lang="zh-CN" altLang="en-US" sz="2000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109" name="Line 14"/>
            <p:cNvSpPr/>
            <p:nvPr/>
          </p:nvSpPr>
          <p:spPr>
            <a:xfrm flipV="1">
              <a:off x="2153" y="2313"/>
              <a:ext cx="1502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4110" name="Rectangle 15"/>
            <p:cNvSpPr/>
            <p:nvPr/>
          </p:nvSpPr>
          <p:spPr>
            <a:xfrm>
              <a:off x="3625" y="1848"/>
              <a:ext cx="1680" cy="1060"/>
            </a:xfrm>
            <a:prstGeom prst="rect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r>
                <a:rPr lang="zh-CN" altLang="en-US" sz="2000" dirty="0">
                  <a:latin typeface="Arial" panose="020B0604020202020204" pitchFamily="34" charset="0"/>
                  <a:ea typeface="宋体" panose="02010600030101010101" pitchFamily="2" charset="-122"/>
                </a:rPr>
                <a:t>控制器</a:t>
              </a:r>
              <a:endParaRPr lang="zh-CN" altLang="en-US" sz="2000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111" name="Rectangle 16"/>
            <p:cNvSpPr/>
            <p:nvPr/>
          </p:nvSpPr>
          <p:spPr>
            <a:xfrm>
              <a:off x="9323" y="1845"/>
              <a:ext cx="1682" cy="1060"/>
            </a:xfrm>
            <a:prstGeom prst="rect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r>
                <a:rPr lang="zh-CN" altLang="en-US" sz="2000" dirty="0">
                  <a:latin typeface="Arial" panose="020B0604020202020204" pitchFamily="34" charset="0"/>
                  <a:ea typeface="宋体" panose="02010600030101010101" pitchFamily="2" charset="-122"/>
                </a:rPr>
                <a:t>对象</a:t>
              </a:r>
              <a:endParaRPr lang="zh-CN" altLang="en-US" sz="2000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112" name="Rectangle 17"/>
            <p:cNvSpPr/>
            <p:nvPr/>
          </p:nvSpPr>
          <p:spPr>
            <a:xfrm>
              <a:off x="5085" y="3598"/>
              <a:ext cx="1683" cy="1060"/>
            </a:xfrm>
            <a:prstGeom prst="rect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r>
                <a:rPr lang="zh-CN" altLang="en-US" sz="2000" dirty="0">
                  <a:solidFill>
                    <a:srgbClr val="FF0000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变送器</a:t>
              </a:r>
              <a:endParaRPr lang="zh-CN" altLang="en-US" sz="2000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113" name="Line 18"/>
            <p:cNvSpPr/>
            <p:nvPr/>
          </p:nvSpPr>
          <p:spPr>
            <a:xfrm>
              <a:off x="10078" y="795"/>
              <a:ext cx="0" cy="1065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4114" name="Line 19"/>
            <p:cNvSpPr/>
            <p:nvPr/>
          </p:nvSpPr>
          <p:spPr>
            <a:xfrm>
              <a:off x="11085" y="2313"/>
              <a:ext cx="1683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4115" name="Line 20"/>
            <p:cNvSpPr/>
            <p:nvPr/>
          </p:nvSpPr>
          <p:spPr>
            <a:xfrm flipV="1">
              <a:off x="2053" y="2495"/>
              <a:ext cx="0" cy="1635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4116" name="Line 21"/>
            <p:cNvSpPr/>
            <p:nvPr/>
          </p:nvSpPr>
          <p:spPr>
            <a:xfrm>
              <a:off x="2053" y="4138"/>
              <a:ext cx="3002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117" name="Line 22"/>
            <p:cNvSpPr/>
            <p:nvPr/>
          </p:nvSpPr>
          <p:spPr>
            <a:xfrm flipH="1">
              <a:off x="11840" y="2313"/>
              <a:ext cx="0" cy="1752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118" name="Text Box 23"/>
            <p:cNvSpPr txBox="1"/>
            <p:nvPr/>
          </p:nvSpPr>
          <p:spPr>
            <a:xfrm>
              <a:off x="0" y="1848"/>
              <a:ext cx="1515" cy="382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 anchor="t">
              <a:spAutoFit/>
            </a:bodyPr>
            <a:p>
              <a:pPr algn="ctr">
                <a:lnSpc>
                  <a:spcPct val="80000"/>
                </a:lnSpc>
              </a:pPr>
              <a:r>
                <a:rPr lang="zh-CN" altLang="en-US" sz="2000" dirty="0">
                  <a:latin typeface="Arial" panose="020B0604020202020204" pitchFamily="34" charset="0"/>
                  <a:ea typeface="宋体" panose="02010600030101010101" pitchFamily="2" charset="-122"/>
                </a:rPr>
                <a:t>给定值</a:t>
              </a:r>
              <a:endPara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119" name="Text Box 24"/>
            <p:cNvSpPr txBox="1"/>
            <p:nvPr/>
          </p:nvSpPr>
          <p:spPr>
            <a:xfrm>
              <a:off x="2015" y="1815"/>
              <a:ext cx="903" cy="388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 anchor="t">
              <a:spAutoFit/>
            </a:bodyPr>
            <a:p>
              <a:pPr algn="ctr">
                <a:lnSpc>
                  <a:spcPct val="80000"/>
                </a:lnSpc>
              </a:pPr>
              <a:r>
                <a:rPr lang="zh-CN" altLang="en-US" sz="2000" dirty="0">
                  <a:latin typeface="Arial" panose="020B0604020202020204" pitchFamily="34" charset="0"/>
                  <a:ea typeface="宋体" panose="02010600030101010101" pitchFamily="2" charset="-122"/>
                </a:rPr>
                <a:t>偏差</a:t>
              </a:r>
              <a:endParaRPr lang="el-GR" altLang="en-US" sz="2000" i="1" dirty="0"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  <p:sp>
          <p:nvSpPr>
            <p:cNvPr id="4120" name="Text Box 25"/>
            <p:cNvSpPr txBox="1"/>
            <p:nvPr/>
          </p:nvSpPr>
          <p:spPr>
            <a:xfrm>
              <a:off x="540" y="2660"/>
              <a:ext cx="1523" cy="483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 anchor="t">
              <a:spAutoFit/>
            </a:bodyPr>
            <a:p>
              <a:pPr algn="ctr"/>
              <a:r>
                <a:rPr lang="zh-CN" altLang="en-US" sz="2000" dirty="0">
                  <a:latin typeface="Arial" panose="020B0604020202020204" pitchFamily="34" charset="0"/>
                  <a:ea typeface="宋体" panose="02010600030101010101" pitchFamily="2" charset="-122"/>
                </a:rPr>
                <a:t>测量值</a:t>
              </a:r>
              <a:endParaRPr lang="zh-CN" altLang="en-US" sz="2000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121" name="Text Box 26"/>
            <p:cNvSpPr txBox="1"/>
            <p:nvPr/>
          </p:nvSpPr>
          <p:spPr>
            <a:xfrm>
              <a:off x="10960" y="1728"/>
              <a:ext cx="2195" cy="387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 anchor="t">
              <a:spAutoFit/>
            </a:bodyPr>
            <a:p>
              <a:pPr algn="ctr">
                <a:lnSpc>
                  <a:spcPct val="80000"/>
                </a:lnSpc>
              </a:pPr>
              <a:r>
                <a:rPr lang="zh-CN" altLang="en-US" sz="2000" dirty="0">
                  <a:latin typeface="Arial" panose="020B0604020202020204" pitchFamily="34" charset="0"/>
                  <a:ea typeface="宋体" panose="02010600030101010101" pitchFamily="2" charset="-122"/>
                </a:rPr>
                <a:t>被控变量</a:t>
              </a:r>
              <a:endPara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122" name="Text Box 27"/>
            <p:cNvSpPr txBox="1"/>
            <p:nvPr/>
          </p:nvSpPr>
          <p:spPr>
            <a:xfrm>
              <a:off x="10455" y="910"/>
              <a:ext cx="905" cy="383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 anchor="t">
              <a:spAutoFit/>
            </a:bodyPr>
            <a:p>
              <a:pPr algn="ctr">
                <a:lnSpc>
                  <a:spcPct val="80000"/>
                </a:lnSpc>
              </a:pPr>
              <a:r>
                <a:rPr lang="zh-CN" altLang="en-US" sz="2000" dirty="0">
                  <a:latin typeface="Arial" panose="020B0604020202020204" pitchFamily="34" charset="0"/>
                  <a:ea typeface="宋体" panose="02010600030101010101" pitchFamily="2" charset="-122"/>
                </a:rPr>
                <a:t>扰动</a:t>
              </a:r>
              <a:endParaRPr lang="el-GR" altLang="en-US" sz="2000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grpSp>
          <p:nvGrpSpPr>
            <p:cNvPr id="4123" name="Group 28"/>
            <p:cNvGrpSpPr/>
            <p:nvPr/>
          </p:nvGrpSpPr>
          <p:grpSpPr>
            <a:xfrm>
              <a:off x="1478" y="1645"/>
              <a:ext cx="457" cy="650"/>
              <a:chOff x="0" y="0"/>
              <a:chExt cx="165" cy="252"/>
            </a:xfrm>
          </p:grpSpPr>
          <p:sp>
            <p:nvSpPr>
              <p:cNvPr id="4124" name="Text Box 29"/>
              <p:cNvSpPr txBox="1"/>
              <p:nvPr/>
            </p:nvSpPr>
            <p:spPr>
              <a:xfrm>
                <a:off x="0" y="0"/>
                <a:ext cx="91" cy="224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lIns="0" tIns="0" rIns="0" bIns="0" anchor="t">
                <a:spAutoFit/>
              </a:bodyPr>
              <a:p>
                <a:pPr>
                  <a:spcBef>
                    <a:spcPct val="50000"/>
                  </a:spcBef>
                </a:pPr>
                <a:r>
                  <a:rPr lang="zh-CN" altLang="en-US" sz="2400" i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x</a:t>
                </a:r>
                <a:endParaRPr lang="zh-CN" altLang="en-US" sz="2400" i="1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125" name="Text Box 30"/>
              <p:cNvSpPr txBox="1"/>
              <p:nvPr/>
            </p:nvSpPr>
            <p:spPr>
              <a:xfrm>
                <a:off x="74" y="66"/>
                <a:ext cx="91" cy="186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lIns="0" tIns="0" rIns="0" bIns="0" anchor="t">
                <a:spAutoFit/>
              </a:bodyPr>
              <a:p>
                <a:pPr>
                  <a:spcBef>
                    <a:spcPct val="50000"/>
                  </a:spcBef>
                </a:pPr>
                <a:r>
                  <a: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s</a:t>
                </a:r>
                <a:endParaRPr lang="zh-CN" altLang="en-US" sz="2000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4126" name="Group 31"/>
            <p:cNvGrpSpPr/>
            <p:nvPr/>
          </p:nvGrpSpPr>
          <p:grpSpPr>
            <a:xfrm>
              <a:off x="2870" y="1585"/>
              <a:ext cx="760" cy="603"/>
              <a:chOff x="0" y="0"/>
              <a:chExt cx="273" cy="234"/>
            </a:xfrm>
          </p:grpSpPr>
          <p:sp>
            <p:nvSpPr>
              <p:cNvPr id="4127" name="Text Box 32"/>
              <p:cNvSpPr txBox="1"/>
              <p:nvPr/>
            </p:nvSpPr>
            <p:spPr>
              <a:xfrm>
                <a:off x="0" y="11"/>
                <a:ext cx="91" cy="223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lIns="0" tIns="0" rIns="0" bIns="0" anchor="t">
                <a:spAutoFit/>
              </a:bodyPr>
              <a:p>
                <a:pPr>
                  <a:spcBef>
                    <a:spcPct val="50000"/>
                  </a:spcBef>
                </a:pPr>
                <a:endParaRPr lang="zh-CN" altLang="en-US" sz="2400" i="1" dirty="0"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  <p:sp>
            <p:nvSpPr>
              <p:cNvPr id="4128" name="Text Box 33"/>
              <p:cNvSpPr txBox="1"/>
              <p:nvPr/>
            </p:nvSpPr>
            <p:spPr>
              <a:xfrm>
                <a:off x="112" y="0"/>
                <a:ext cx="161" cy="224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lIns="0" tIns="0" rIns="0" bIns="0" anchor="t">
                <a:spAutoFit/>
              </a:bodyPr>
              <a:p>
                <a:pPr>
                  <a:spcBef>
                    <a:spcPct val="50000"/>
                  </a:spcBef>
                </a:pPr>
                <a:r>
                  <a:rPr lang="el-GR" altLang="en-US" sz="2400" i="1" dirty="0">
                    <a:latin typeface="Times New Roman" panose="02020603050405020304" pitchFamily="18" charset="0"/>
                    <a:ea typeface="Batang" pitchFamily="2" charset="-127"/>
                  </a:rPr>
                  <a:t>ε</a:t>
                </a:r>
                <a:endParaRPr lang="el-GR" altLang="en-US" sz="2400" i="1" dirty="0">
                  <a:latin typeface="Times New Roman" panose="02020603050405020304" pitchFamily="18" charset="0"/>
                  <a:ea typeface="Batang" pitchFamily="2" charset="-127"/>
                </a:endParaRPr>
              </a:p>
            </p:txBody>
          </p:sp>
        </p:grpSp>
        <p:grpSp>
          <p:nvGrpSpPr>
            <p:cNvPr id="4129" name="Group 34"/>
            <p:cNvGrpSpPr/>
            <p:nvPr/>
          </p:nvGrpSpPr>
          <p:grpSpPr>
            <a:xfrm>
              <a:off x="1130" y="2960"/>
              <a:ext cx="520" cy="648"/>
              <a:chOff x="0" y="0"/>
              <a:chExt cx="187" cy="252"/>
            </a:xfrm>
          </p:grpSpPr>
          <p:sp>
            <p:nvSpPr>
              <p:cNvPr id="4130" name="Text Box 35"/>
              <p:cNvSpPr txBox="1"/>
              <p:nvPr/>
            </p:nvSpPr>
            <p:spPr>
              <a:xfrm>
                <a:off x="0" y="0"/>
                <a:ext cx="91" cy="223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lIns="0" tIns="0" rIns="0" bIns="0" anchor="t">
                <a:spAutoFit/>
              </a:bodyPr>
              <a:p>
                <a:pPr>
                  <a:spcBef>
                    <a:spcPct val="50000"/>
                  </a:spcBef>
                </a:pPr>
                <a:r>
                  <a:rPr lang="zh-CN" altLang="en-US" sz="2400" i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x</a:t>
                </a:r>
                <a:endParaRPr lang="zh-CN" altLang="en-US" sz="2400" i="1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131" name="Text Box 36"/>
              <p:cNvSpPr txBox="1"/>
              <p:nvPr/>
            </p:nvSpPr>
            <p:spPr>
              <a:xfrm>
                <a:off x="96" y="66"/>
                <a:ext cx="91" cy="186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lIns="0" tIns="0" rIns="0" bIns="0" anchor="t">
                <a:spAutoFit/>
              </a:bodyPr>
              <a:p>
                <a:pPr>
                  <a:spcBef>
                    <a:spcPct val="50000"/>
                  </a:spcBef>
                </a:pPr>
                <a:r>
                  <a: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i</a:t>
                </a:r>
                <a:endParaRPr lang="zh-CN" altLang="en-US" sz="2000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4132" name="Group 37"/>
            <p:cNvGrpSpPr/>
            <p:nvPr/>
          </p:nvGrpSpPr>
          <p:grpSpPr>
            <a:xfrm>
              <a:off x="5743" y="1580"/>
              <a:ext cx="755" cy="605"/>
              <a:chOff x="0" y="0"/>
              <a:chExt cx="302" cy="252"/>
            </a:xfrm>
          </p:grpSpPr>
          <p:sp>
            <p:nvSpPr>
              <p:cNvPr id="4133" name="Text Box 38"/>
              <p:cNvSpPr txBox="1"/>
              <p:nvPr/>
            </p:nvSpPr>
            <p:spPr>
              <a:xfrm>
                <a:off x="0" y="12"/>
                <a:ext cx="91" cy="24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lIns="0" tIns="0" rIns="0" bIns="0" anchor="t">
                <a:spAutoFit/>
              </a:bodyPr>
              <a:p>
                <a:pPr>
                  <a:spcBef>
                    <a:spcPct val="50000"/>
                  </a:spcBef>
                </a:pPr>
                <a:r>
                  <a:rPr lang="zh-CN" altLang="en-US" sz="2400" i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∆</a:t>
                </a:r>
                <a:endParaRPr lang="zh-CN" altLang="en-US" sz="2400" i="1" dirty="0"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  <p:sp>
            <p:nvSpPr>
              <p:cNvPr id="4134" name="Text Box 39"/>
              <p:cNvSpPr txBox="1"/>
              <p:nvPr/>
            </p:nvSpPr>
            <p:spPr>
              <a:xfrm>
                <a:off x="141" y="0"/>
                <a:ext cx="161" cy="239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lIns="0" tIns="0" rIns="0" bIns="0" anchor="t">
                <a:spAutoFit/>
              </a:bodyPr>
              <a:p>
                <a:pPr>
                  <a:spcBef>
                    <a:spcPct val="50000"/>
                  </a:spcBef>
                </a:pPr>
                <a:r>
                  <a:rPr lang="zh-CN" altLang="en-US" sz="2400" i="1" dirty="0">
                    <a:latin typeface="Times New Roman" panose="02020603050405020304" pitchFamily="18" charset="0"/>
                    <a:ea typeface="Batang" pitchFamily="2" charset="-127"/>
                  </a:rPr>
                  <a:t>y</a:t>
                </a:r>
                <a:endParaRPr lang="el-GR" altLang="en-US" sz="2400" i="1" dirty="0">
                  <a:latin typeface="Times New Roman" panose="02020603050405020304" pitchFamily="18" charset="0"/>
                  <a:ea typeface="Batang" pitchFamily="2" charset="-127"/>
                </a:endParaRPr>
              </a:p>
            </p:txBody>
          </p:sp>
        </p:grpSp>
        <p:sp>
          <p:nvSpPr>
            <p:cNvPr id="4135" name="Line 40"/>
            <p:cNvSpPr/>
            <p:nvPr/>
          </p:nvSpPr>
          <p:spPr>
            <a:xfrm flipH="1">
              <a:off x="6803" y="4065"/>
              <a:ext cx="5037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4136" name="Rectangle 41"/>
            <p:cNvSpPr/>
            <p:nvPr/>
          </p:nvSpPr>
          <p:spPr>
            <a:xfrm>
              <a:off x="6425" y="1845"/>
              <a:ext cx="1685" cy="1060"/>
            </a:xfrm>
            <a:prstGeom prst="rect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r>
                <a:rPr lang="zh-CN" altLang="en-US" sz="2000" dirty="0">
                  <a:latin typeface="Arial" panose="020B0604020202020204" pitchFamily="34" charset="0"/>
                  <a:ea typeface="宋体" panose="02010600030101010101" pitchFamily="2" charset="-122"/>
                </a:rPr>
                <a:t>执行器</a:t>
              </a:r>
              <a:endParaRPr lang="zh-CN" altLang="en-US" sz="2000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137" name="Line 42"/>
            <p:cNvSpPr/>
            <p:nvPr/>
          </p:nvSpPr>
          <p:spPr>
            <a:xfrm>
              <a:off x="5290" y="2313"/>
              <a:ext cx="1135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4138" name="Line 43"/>
            <p:cNvSpPr/>
            <p:nvPr/>
          </p:nvSpPr>
          <p:spPr>
            <a:xfrm>
              <a:off x="8190" y="2313"/>
              <a:ext cx="1133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4139" name="Rectangle 44"/>
            <p:cNvSpPr/>
            <p:nvPr/>
          </p:nvSpPr>
          <p:spPr>
            <a:xfrm>
              <a:off x="5103" y="0"/>
              <a:ext cx="1682" cy="1060"/>
            </a:xfrm>
            <a:prstGeom prst="rect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r>
                <a:rPr lang="zh-CN" altLang="en-US" sz="2000" dirty="0">
                  <a:solidFill>
                    <a:srgbClr val="FF0000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电/气</a:t>
              </a:r>
              <a:endParaRPr lang="zh-CN" altLang="en-US" sz="2000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  <a:p>
              <a:pPr algn="ctr"/>
              <a:r>
                <a:rPr lang="zh-CN" altLang="en-US" sz="2000" dirty="0">
                  <a:solidFill>
                    <a:srgbClr val="FF0000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转换器</a:t>
              </a:r>
              <a:endParaRPr lang="zh-CN" altLang="en-US" sz="2000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140" name="Line 45"/>
            <p:cNvSpPr/>
            <p:nvPr/>
          </p:nvSpPr>
          <p:spPr>
            <a:xfrm flipV="1">
              <a:off x="4423" y="568"/>
              <a:ext cx="2" cy="1247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141" name="箭头 4207"/>
            <p:cNvSpPr/>
            <p:nvPr/>
          </p:nvSpPr>
          <p:spPr>
            <a:xfrm>
              <a:off x="4423" y="568"/>
              <a:ext cx="680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4142" name="Line 47"/>
            <p:cNvSpPr/>
            <p:nvPr/>
          </p:nvSpPr>
          <p:spPr>
            <a:xfrm>
              <a:off x="6805" y="568"/>
              <a:ext cx="565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143" name="箭头 4209"/>
            <p:cNvSpPr/>
            <p:nvPr/>
          </p:nvSpPr>
          <p:spPr>
            <a:xfrm>
              <a:off x="7370" y="568"/>
              <a:ext cx="3" cy="1247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</p:grpSp>
    </p:spTree>
  </p:cSld>
  <p:clrMapOvr>
    <a:masterClrMapping/>
  </p:clrMapOvr>
  <p:transition spd="slow" advClick="0">
    <p:wedg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23553" name="对象 31752"/>
          <p:cNvGraphicFramePr>
            <a:graphicFrameLocks noChangeAspect="1"/>
          </p:cNvGraphicFramePr>
          <p:nvPr/>
        </p:nvGraphicFramePr>
        <p:xfrm>
          <a:off x="931863" y="1444625"/>
          <a:ext cx="1757362" cy="796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7" name="" r:id="rId1" imgW="989330" imgH="449580" progId="">
                  <p:embed/>
                </p:oleObj>
              </mc:Choice>
              <mc:Fallback>
                <p:oleObj name="" r:id="rId1" imgW="989330" imgH="449580" progId="">
                  <p:embed/>
                  <p:pic>
                    <p:nvPicPr>
                      <p:cNvPr id="0" name="图片 312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931863" y="1444625"/>
                        <a:ext cx="1757362" cy="7969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2"/>
          <p:cNvSpPr/>
          <p:nvPr/>
        </p:nvSpPr>
        <p:spPr>
          <a:xfrm>
            <a:off x="601663" y="2881313"/>
            <a:ext cx="2601912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  <a:sym typeface="Wingdings" panose="05000000000000000000" charset="0"/>
              </a:rPr>
              <a:t>零点正迁移</a:t>
            </a:r>
            <a:endParaRPr lang="zh-CN" altLang="en-US" sz="2400" dirty="0">
              <a:latin typeface="Arial" panose="020B0604020202020204" pitchFamily="34" charset="0"/>
              <a:ea typeface="宋体" panose="02010600030101010101" pitchFamily="2" charset="-122"/>
              <a:sym typeface="Wingdings" panose="05000000000000000000" charset="0"/>
            </a:endParaRPr>
          </a:p>
        </p:txBody>
      </p:sp>
      <p:graphicFrame>
        <p:nvGraphicFramePr>
          <p:cNvPr id="8" name="对象 1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800100" y="3341688"/>
          <a:ext cx="6305550" cy="468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5" name="" r:id="rId3" imgW="3251200" imgH="241300" progId="Equation.3">
                  <p:embed/>
                </p:oleObj>
              </mc:Choice>
              <mc:Fallback>
                <p:oleObj name="" r:id="rId3" imgW="3251200" imgH="241300" progId="Equation.3">
                  <p:embed/>
                  <p:pic>
                    <p:nvPicPr>
                      <p:cNvPr id="0" name="图片 310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00100" y="3341688"/>
                        <a:ext cx="6305550" cy="46831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62"/>
          <p:cNvSpPr/>
          <p:nvPr/>
        </p:nvSpPr>
        <p:spPr>
          <a:xfrm>
            <a:off x="601663" y="3873500"/>
            <a:ext cx="1970087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  <a:sym typeface="Wingdings" panose="05000000000000000000" charset="0"/>
              </a:rPr>
              <a:t>零点负迁移 </a:t>
            </a:r>
            <a:endParaRPr lang="zh-CN" altLang="en-US" sz="2400" dirty="0">
              <a:latin typeface="Arial" panose="020B0604020202020204" pitchFamily="34" charset="0"/>
              <a:ea typeface="宋体" panose="02010600030101010101" pitchFamily="2" charset="-122"/>
              <a:sym typeface="Wingdings" panose="05000000000000000000" charset="0"/>
            </a:endParaRPr>
          </a:p>
        </p:txBody>
      </p:sp>
      <p:graphicFrame>
        <p:nvGraphicFramePr>
          <p:cNvPr id="5" name="对象 1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800100" y="2414588"/>
          <a:ext cx="6013450" cy="46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4" name="" r:id="rId5" imgW="3111500" imgH="241300" progId="Equation.3">
                  <p:embed/>
                </p:oleObj>
              </mc:Choice>
              <mc:Fallback>
                <p:oleObj name="" r:id="rId5" imgW="3111500" imgH="241300" progId="Equation.3">
                  <p:embed/>
                  <p:pic>
                    <p:nvPicPr>
                      <p:cNvPr id="0" name="图片 3103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00100" y="2414588"/>
                        <a:ext cx="6013450" cy="4667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558" name="Rectangle 62"/>
          <p:cNvSpPr/>
          <p:nvPr/>
        </p:nvSpPr>
        <p:spPr>
          <a:xfrm>
            <a:off x="800100" y="879475"/>
            <a:ext cx="3813175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lang="en-US" altLang="zh-CN" sz="2400" dirty="0">
                <a:latin typeface="Arial" panose="020B0604020202020204" pitchFamily="34" charset="0"/>
                <a:ea typeface="宋体" panose="02010600030101010101" pitchFamily="2" charset="-122"/>
              </a:rPr>
              <a:t>5</a:t>
            </a:r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</a:rPr>
              <a:t>、</a:t>
            </a:r>
            <a:r>
              <a:rPr lang="zh-CN" altLang="zh-CN" sz="2400" dirty="0">
                <a:latin typeface="Arial" panose="020B0604020202020204" pitchFamily="34" charset="0"/>
                <a:ea typeface="宋体" panose="02010600030101010101" pitchFamily="2" charset="-122"/>
              </a:rPr>
              <a:t>整机零点与量程调整</a:t>
            </a:r>
            <a:endParaRPr lang="zh-CN" altLang="zh-CN" sz="24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3" name="对象 1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800100" y="4397375"/>
          <a:ext cx="6365875" cy="471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8" name="" r:id="rId7" imgW="3251200" imgH="241300" progId="Equation.3">
                  <p:embed/>
                </p:oleObj>
              </mc:Choice>
              <mc:Fallback>
                <p:oleObj name="" r:id="rId7" imgW="3251200" imgH="241300" progId="Equation.3">
                  <p:embed/>
                  <p:pic>
                    <p:nvPicPr>
                      <p:cNvPr id="0" name="图片 3107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00100" y="4397375"/>
                        <a:ext cx="6365875" cy="47148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1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712788" y="5087938"/>
          <a:ext cx="6973887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6" name="" r:id="rId9" imgW="3759200" imgH="228600" progId="Equation.3">
                  <p:embed/>
                </p:oleObj>
              </mc:Choice>
              <mc:Fallback>
                <p:oleObj name="" r:id="rId9" imgW="3759200" imgH="228600" progId="Equation.3">
                  <p:embed/>
                  <p:pic>
                    <p:nvPicPr>
                      <p:cNvPr id="0" name="图片 3105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12788" y="5087938"/>
                        <a:ext cx="6973887" cy="4254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tangle 62"/>
          <p:cNvSpPr/>
          <p:nvPr/>
        </p:nvSpPr>
        <p:spPr>
          <a:xfrm>
            <a:off x="692150" y="5683250"/>
            <a:ext cx="6119813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400" dirty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  <a:sym typeface="Wingdings" panose="05000000000000000000" charset="0"/>
              </a:rPr>
              <a:t>思考：如何增大量程，如何减小量程。</a:t>
            </a:r>
            <a:endParaRPr lang="zh-CN" altLang="en-US" sz="2400" dirty="0">
              <a:solidFill>
                <a:srgbClr val="0000FF"/>
              </a:solidFill>
              <a:latin typeface="Arial" panose="020B0604020202020204" pitchFamily="34" charset="0"/>
              <a:ea typeface="宋体" panose="02010600030101010101" pitchFamily="2" charset="-122"/>
              <a:sym typeface="Wingdings" panose="05000000000000000000" charset="0"/>
            </a:endParaRPr>
          </a:p>
        </p:txBody>
      </p:sp>
      <p:sp>
        <p:nvSpPr>
          <p:cNvPr id="23562" name="Rectangle 2"/>
          <p:cNvSpPr/>
          <p:nvPr/>
        </p:nvSpPr>
        <p:spPr>
          <a:xfrm>
            <a:off x="2555875" y="174625"/>
            <a:ext cx="3968750" cy="358775"/>
          </a:xfrm>
          <a:prstGeom prst="rect">
            <a:avLst/>
          </a:prstGeom>
          <a:gradFill rotWithShape="1">
            <a:gsLst>
              <a:gs pos="0">
                <a:srgbClr val="3399FF"/>
              </a:gs>
              <a:gs pos="100000">
                <a:srgbClr val="0000FF"/>
              </a:gs>
            </a:gsLst>
            <a:lin ang="5400000" scaled="1"/>
            <a:tileRect/>
          </a:gradFill>
          <a:ln w="9525">
            <a:noFill/>
          </a:ln>
        </p:spPr>
        <p:txBody>
          <a:bodyPr anchor="ctr"/>
          <a:p>
            <a:pPr algn="ctr"/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电容式差压变送器</a:t>
            </a:r>
            <a:endParaRPr lang="zh-CN" altLang="en-US" dirty="0">
              <a:solidFill>
                <a:schemeClr val="bg1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23563" name="AutoShape 3"/>
          <p:cNvSpPr/>
          <p:nvPr/>
        </p:nvSpPr>
        <p:spPr>
          <a:xfrm>
            <a:off x="1330325" y="0"/>
            <a:ext cx="936625" cy="865188"/>
          </a:xfrm>
          <a:prstGeom prst="flowChartDecision">
            <a:avLst/>
          </a:prstGeom>
          <a:gradFill rotWithShape="1">
            <a:gsLst>
              <a:gs pos="0">
                <a:srgbClr val="3366FF"/>
              </a:gs>
              <a:gs pos="100000">
                <a:srgbClr val="182F76"/>
              </a:gs>
            </a:gsLst>
            <a:path path="shape">
              <a:fillToRect l="50000" t="50000" r="50000" b="50000"/>
            </a:path>
            <a:tileRect/>
          </a:gradFill>
          <a:ln w="76200" cap="flat" cmpd="tri">
            <a:solidFill>
              <a:srgbClr val="FF99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3</a:t>
            </a:r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.2</a:t>
            </a:r>
            <a:endParaRPr lang="zh-CN" altLang="en-US" sz="2000" dirty="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slow" advClick="0">
    <p:wedg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1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4577" name="Rectangle 2"/>
          <p:cNvSpPr/>
          <p:nvPr/>
        </p:nvSpPr>
        <p:spPr>
          <a:xfrm>
            <a:off x="3536950" y="114300"/>
            <a:ext cx="3479800" cy="522288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fontAlgn="base"/>
            <a:r>
              <a:rPr lang="zh-CN" altLang="en-US" strike="noStrike" noProof="1" dirty="0">
                <a:solidFill>
                  <a:schemeClr val="bg1"/>
                </a:solidFill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扩散硅压力变送器</a:t>
            </a:r>
            <a:endParaRPr lang="zh-CN" altLang="en-US" strike="noStrike" noProof="1" dirty="0">
              <a:solidFill>
                <a:schemeClr val="bg1"/>
              </a:solidFill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4578" name="Rectangle 4"/>
          <p:cNvSpPr/>
          <p:nvPr/>
        </p:nvSpPr>
        <p:spPr>
          <a:xfrm>
            <a:off x="661988" y="1073150"/>
            <a:ext cx="3862387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</a:rPr>
              <a:t>1、硅膜片的结构与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制作</a:t>
            </a:r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4579" name="Text Box 7"/>
          <p:cNvSpPr txBox="1"/>
          <p:nvPr/>
        </p:nvSpPr>
        <p:spPr>
          <a:xfrm>
            <a:off x="2371725" y="5805488"/>
            <a:ext cx="4645025" cy="4603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 algn="ctr" eaLnBrk="0" hangingPunct="0"/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图 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-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7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压阻式压力传感器结构简图</a:t>
            </a:r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24580" name="Picture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68888" y="2582863"/>
            <a:ext cx="3494087" cy="29273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4581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975" y="2122488"/>
            <a:ext cx="4105275" cy="287813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4582" name="文本框 1"/>
          <p:cNvSpPr txBox="1"/>
          <p:nvPr/>
        </p:nvSpPr>
        <p:spPr>
          <a:xfrm>
            <a:off x="4413250" y="2122488"/>
            <a:ext cx="1627188" cy="4603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zh-CN" altLang="en-US" sz="2400" i="1" dirty="0">
                <a:latin typeface="Times New Roman" panose="02020603050405020304" pitchFamily="18" charset="0"/>
                <a:ea typeface="宋体" panose="02010600030101010101" pitchFamily="2" charset="-122"/>
              </a:rPr>
              <a:t>N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型单晶硅</a:t>
            </a:r>
            <a:endParaRPr lang="zh-CN" altLang="en-US" sz="24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4583" name="文本框 2"/>
          <p:cNvSpPr txBox="1"/>
          <p:nvPr/>
        </p:nvSpPr>
        <p:spPr>
          <a:xfrm>
            <a:off x="7045325" y="2065338"/>
            <a:ext cx="1898650" cy="4603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蒸镀P半导体</a:t>
            </a:r>
            <a:endParaRPr lang="zh-CN" altLang="en-US" sz="24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cxnSp>
        <p:nvCxnSpPr>
          <p:cNvPr id="4" name="直接连接符 3"/>
          <p:cNvCxnSpPr>
            <a:endCxn id="24582" idx="2"/>
          </p:cNvCxnSpPr>
          <p:nvPr/>
        </p:nvCxnSpPr>
        <p:spPr>
          <a:xfrm flipH="1" flipV="1">
            <a:off x="5227638" y="2582863"/>
            <a:ext cx="920750" cy="76993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>
            <a:endCxn id="24582" idx="2"/>
          </p:cNvCxnSpPr>
          <p:nvPr/>
        </p:nvCxnSpPr>
        <p:spPr>
          <a:xfrm flipH="1">
            <a:off x="7296150" y="2492375"/>
            <a:ext cx="515938" cy="148113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586" name="AutoShape 3"/>
          <p:cNvSpPr/>
          <p:nvPr/>
        </p:nvSpPr>
        <p:spPr>
          <a:xfrm>
            <a:off x="1863725" y="0"/>
            <a:ext cx="936625" cy="865188"/>
          </a:xfrm>
          <a:prstGeom prst="flowChartDecision">
            <a:avLst/>
          </a:prstGeom>
          <a:gradFill rotWithShape="1">
            <a:gsLst>
              <a:gs pos="0">
                <a:srgbClr val="3366FF"/>
              </a:gs>
              <a:gs pos="100000">
                <a:srgbClr val="182F76"/>
              </a:gs>
            </a:gsLst>
            <a:path path="shape">
              <a:fillToRect l="50000" t="50000" r="50000" b="50000"/>
            </a:path>
            <a:tileRect/>
          </a:gradFill>
          <a:ln w="76200" cap="flat" cmpd="tri">
            <a:solidFill>
              <a:srgbClr val="FF99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3</a:t>
            </a:r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.</a:t>
            </a:r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3</a:t>
            </a:r>
            <a:endParaRPr lang="en-US" altLang="zh-CN" sz="2000" dirty="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slow" advClick="0">
    <p:wedg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5601" name="Rectangle 2"/>
          <p:cNvSpPr/>
          <p:nvPr/>
        </p:nvSpPr>
        <p:spPr>
          <a:xfrm>
            <a:off x="755650" y="908050"/>
            <a:ext cx="7848600" cy="519113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en-US" altLang="zh-CN" dirty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2</a:t>
            </a:r>
            <a:r>
              <a:rPr lang="zh-CN" altLang="en-US" dirty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、工作原理</a:t>
            </a:r>
            <a:endParaRPr lang="zh-CN" altLang="en-US" dirty="0">
              <a:solidFill>
                <a:srgbClr val="0000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37893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45025" y="2997200"/>
            <a:ext cx="2808288" cy="235108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5603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213" y="2976563"/>
            <a:ext cx="3684587" cy="2584450"/>
          </a:xfrm>
          <a:prstGeom prst="rect">
            <a:avLst/>
          </a:prstGeom>
          <a:noFill/>
          <a:ln w="9525">
            <a:noFill/>
          </a:ln>
        </p:spPr>
      </p:pic>
      <p:graphicFrame>
        <p:nvGraphicFramePr>
          <p:cNvPr id="25604" name="对象 37895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1403350" y="1773238"/>
          <a:ext cx="4764088" cy="952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7" name="" r:id="rId3" imgW="1969135" imgH="393700" progId="Equations">
                  <p:embed/>
                </p:oleObj>
              </mc:Choice>
              <mc:Fallback>
                <p:oleObj name="" r:id="rId3" imgW="1969135" imgH="393700" progId="Equations">
                  <p:embed/>
                  <p:pic>
                    <p:nvPicPr>
                      <p:cNvPr id="0" name="图片 310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403350" y="1773238"/>
                        <a:ext cx="4764088" cy="9525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577" name="Rectangle 2"/>
          <p:cNvSpPr/>
          <p:nvPr/>
        </p:nvSpPr>
        <p:spPr>
          <a:xfrm>
            <a:off x="3536950" y="114300"/>
            <a:ext cx="3479800" cy="522288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fontAlgn="base"/>
            <a:r>
              <a:rPr lang="zh-CN" altLang="en-US" strike="noStrike" noProof="1" dirty="0">
                <a:solidFill>
                  <a:schemeClr val="bg1"/>
                </a:solidFill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扩散硅压力变送器</a:t>
            </a:r>
            <a:endParaRPr lang="zh-CN" altLang="en-US" strike="noStrike" noProof="1" dirty="0">
              <a:solidFill>
                <a:schemeClr val="bg1"/>
              </a:solidFill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5606" name="AutoShape 3"/>
          <p:cNvSpPr/>
          <p:nvPr/>
        </p:nvSpPr>
        <p:spPr>
          <a:xfrm>
            <a:off x="1863725" y="0"/>
            <a:ext cx="936625" cy="865188"/>
          </a:xfrm>
          <a:prstGeom prst="flowChartDecision">
            <a:avLst/>
          </a:prstGeom>
          <a:gradFill rotWithShape="1">
            <a:gsLst>
              <a:gs pos="0">
                <a:srgbClr val="3366FF"/>
              </a:gs>
              <a:gs pos="100000">
                <a:srgbClr val="182F76"/>
              </a:gs>
            </a:gsLst>
            <a:path path="shape">
              <a:fillToRect l="50000" t="50000" r="50000" b="50000"/>
            </a:path>
            <a:tileRect/>
          </a:gradFill>
          <a:ln w="76200" cap="flat" cmpd="tri">
            <a:solidFill>
              <a:srgbClr val="FF99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3</a:t>
            </a:r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.</a:t>
            </a:r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3</a:t>
            </a:r>
            <a:endParaRPr lang="en-US" altLang="zh-CN" sz="2000" dirty="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slow" advClick="0">
    <p:wedg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78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78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arbrak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6625" name="Text Box 2"/>
          <p:cNvSpPr txBox="1"/>
          <p:nvPr/>
        </p:nvSpPr>
        <p:spPr>
          <a:xfrm>
            <a:off x="946150" y="5100638"/>
            <a:ext cx="4772025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图 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-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8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 恒流源供电惠斯顿电桥</a:t>
            </a:r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6626" name="Rectangle 3"/>
          <p:cNvSpPr/>
          <p:nvPr/>
        </p:nvSpPr>
        <p:spPr>
          <a:xfrm>
            <a:off x="539750" y="908050"/>
            <a:ext cx="7848600" cy="519113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3、电路原理分析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6627" name="Rectangle 4"/>
          <p:cNvSpPr/>
          <p:nvPr/>
        </p:nvSpPr>
        <p:spPr>
          <a:xfrm>
            <a:off x="684213" y="1557338"/>
            <a:ext cx="4608512" cy="519112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zh-CN" altLang="en-US" dirty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（1）惠斯通电桥电路</a:t>
            </a:r>
            <a:endParaRPr lang="zh-CN" altLang="en-US" dirty="0">
              <a:solidFill>
                <a:srgbClr val="0000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pSp>
        <p:nvGrpSpPr>
          <p:cNvPr id="26628" name="Group 7"/>
          <p:cNvGrpSpPr/>
          <p:nvPr/>
        </p:nvGrpSpPr>
        <p:grpSpPr>
          <a:xfrm>
            <a:off x="1331913" y="2205038"/>
            <a:ext cx="3733800" cy="2895600"/>
            <a:chOff x="0" y="0"/>
            <a:chExt cx="2352" cy="1824"/>
          </a:xfrm>
        </p:grpSpPr>
        <p:sp>
          <p:nvSpPr>
            <p:cNvPr id="26629" name="Rectangle 8"/>
            <p:cNvSpPr/>
            <p:nvPr/>
          </p:nvSpPr>
          <p:spPr>
            <a:xfrm>
              <a:off x="213" y="280"/>
              <a:ext cx="452" cy="120"/>
            </a:xfrm>
            <a:prstGeom prst="rect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6630" name="Rectangle 9"/>
            <p:cNvSpPr/>
            <p:nvPr/>
          </p:nvSpPr>
          <p:spPr>
            <a:xfrm>
              <a:off x="1200" y="920"/>
              <a:ext cx="453" cy="120"/>
            </a:xfrm>
            <a:prstGeom prst="rect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6631" name="Rectangle 10"/>
            <p:cNvSpPr/>
            <p:nvPr/>
          </p:nvSpPr>
          <p:spPr>
            <a:xfrm>
              <a:off x="1200" y="280"/>
              <a:ext cx="453" cy="120"/>
            </a:xfrm>
            <a:prstGeom prst="rect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6632" name="Rectangle 11"/>
            <p:cNvSpPr/>
            <p:nvPr/>
          </p:nvSpPr>
          <p:spPr>
            <a:xfrm>
              <a:off x="213" y="920"/>
              <a:ext cx="452" cy="120"/>
            </a:xfrm>
            <a:prstGeom prst="rect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6633" name="Line 12"/>
            <p:cNvSpPr/>
            <p:nvPr/>
          </p:nvSpPr>
          <p:spPr>
            <a:xfrm>
              <a:off x="665" y="360"/>
              <a:ext cx="535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6634" name="Line 13"/>
            <p:cNvSpPr/>
            <p:nvPr/>
          </p:nvSpPr>
          <p:spPr>
            <a:xfrm>
              <a:off x="672" y="1008"/>
              <a:ext cx="535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6635" name="Line 14"/>
            <p:cNvSpPr/>
            <p:nvPr/>
          </p:nvSpPr>
          <p:spPr>
            <a:xfrm>
              <a:off x="48" y="360"/>
              <a:ext cx="165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6636" name="Line 15"/>
            <p:cNvSpPr/>
            <p:nvPr/>
          </p:nvSpPr>
          <p:spPr>
            <a:xfrm>
              <a:off x="48" y="1000"/>
              <a:ext cx="165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6637" name="Line 16"/>
            <p:cNvSpPr/>
            <p:nvPr/>
          </p:nvSpPr>
          <p:spPr>
            <a:xfrm>
              <a:off x="48" y="360"/>
              <a:ext cx="0" cy="104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6638" name="Line 17"/>
            <p:cNvSpPr/>
            <p:nvPr/>
          </p:nvSpPr>
          <p:spPr>
            <a:xfrm>
              <a:off x="1653" y="360"/>
              <a:ext cx="205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6639" name="Line 18"/>
            <p:cNvSpPr/>
            <p:nvPr/>
          </p:nvSpPr>
          <p:spPr>
            <a:xfrm>
              <a:off x="1653" y="1000"/>
              <a:ext cx="205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6640" name="Line 19"/>
            <p:cNvSpPr/>
            <p:nvPr/>
          </p:nvSpPr>
          <p:spPr>
            <a:xfrm>
              <a:off x="1858" y="360"/>
              <a:ext cx="0" cy="104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6641" name="Line 20"/>
            <p:cNvSpPr/>
            <p:nvPr/>
          </p:nvSpPr>
          <p:spPr>
            <a:xfrm>
              <a:off x="48" y="1400"/>
              <a:ext cx="782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6642" name="Line 21"/>
            <p:cNvSpPr/>
            <p:nvPr/>
          </p:nvSpPr>
          <p:spPr>
            <a:xfrm flipV="1">
              <a:off x="912" y="672"/>
              <a:ext cx="0" cy="328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6643" name="Line 22"/>
            <p:cNvSpPr/>
            <p:nvPr/>
          </p:nvSpPr>
          <p:spPr>
            <a:xfrm flipV="1">
              <a:off x="912" y="40"/>
              <a:ext cx="0" cy="32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6644" name="Line 23"/>
            <p:cNvSpPr/>
            <p:nvPr/>
          </p:nvSpPr>
          <p:spPr>
            <a:xfrm>
              <a:off x="912" y="40"/>
              <a:ext cx="1193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oval" w="med" len="med"/>
            </a:ln>
          </p:spPr>
        </p:sp>
        <p:sp>
          <p:nvSpPr>
            <p:cNvPr id="26645" name="Line 24"/>
            <p:cNvSpPr/>
            <p:nvPr/>
          </p:nvSpPr>
          <p:spPr>
            <a:xfrm>
              <a:off x="912" y="672"/>
              <a:ext cx="1193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oval" w="med" len="med"/>
            </a:ln>
          </p:spPr>
        </p:sp>
        <p:sp>
          <p:nvSpPr>
            <p:cNvPr id="26646" name="Line 25"/>
            <p:cNvSpPr/>
            <p:nvPr/>
          </p:nvSpPr>
          <p:spPr>
            <a:xfrm flipV="1">
              <a:off x="2105" y="40"/>
              <a:ext cx="0" cy="16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26647" name="Line 26"/>
            <p:cNvSpPr/>
            <p:nvPr/>
          </p:nvSpPr>
          <p:spPr>
            <a:xfrm>
              <a:off x="2112" y="528"/>
              <a:ext cx="0" cy="16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26648" name="Text Box 27"/>
            <p:cNvSpPr txBox="1"/>
            <p:nvPr/>
          </p:nvSpPr>
          <p:spPr>
            <a:xfrm>
              <a:off x="864" y="1536"/>
              <a:ext cx="288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endPara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6649" name="Text Box 28"/>
            <p:cNvSpPr txBox="1"/>
            <p:nvPr/>
          </p:nvSpPr>
          <p:spPr>
            <a:xfrm>
              <a:off x="1982" y="280"/>
              <a:ext cx="370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U</a:t>
              </a:r>
              <a:r>
                <a:rPr lang="zh-CN" altLang="en-US" sz="2400" baseline="-25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0</a:t>
              </a:r>
              <a:endParaRPr lang="zh-CN" altLang="en-US" sz="2400" baseline="-250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6650" name="Text Box 29"/>
            <p:cNvSpPr txBox="1"/>
            <p:nvPr/>
          </p:nvSpPr>
          <p:spPr>
            <a:xfrm>
              <a:off x="0" y="0"/>
              <a:ext cx="1104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R</a:t>
              </a:r>
              <a:r>
                <a:rPr lang="zh-CN" altLang="en-US" sz="2400" baseline="-25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－△R</a:t>
              </a:r>
              <a:r>
                <a:rPr lang="zh-CN" altLang="en-US" sz="2400" baseline="-25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endParaRPr lang="zh-CN" altLang="en-US" sz="2400" baseline="-250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6651" name="Text Box 30"/>
            <p:cNvSpPr txBox="1"/>
            <p:nvPr/>
          </p:nvSpPr>
          <p:spPr>
            <a:xfrm>
              <a:off x="1056" y="0"/>
              <a:ext cx="949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R</a:t>
              </a:r>
              <a:r>
                <a:rPr lang="zh-CN" altLang="en-US" sz="2400" baseline="-25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＋△R</a:t>
              </a:r>
              <a:r>
                <a:rPr lang="zh-CN" altLang="en-US" sz="2400" baseline="-25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  <a:endParaRPr lang="zh-CN" altLang="en-US" sz="2400" baseline="-250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6652" name="Text Box 31"/>
            <p:cNvSpPr txBox="1"/>
            <p:nvPr/>
          </p:nvSpPr>
          <p:spPr>
            <a:xfrm>
              <a:off x="912" y="672"/>
              <a:ext cx="1104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R</a:t>
              </a:r>
              <a:r>
                <a:rPr lang="zh-CN" altLang="en-US" sz="2400" baseline="-25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4</a:t>
              </a:r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 － △R</a:t>
              </a:r>
              <a:r>
                <a:rPr lang="zh-CN" altLang="en-US" sz="2400" baseline="-25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4</a:t>
              </a:r>
              <a:endParaRPr lang="zh-CN" altLang="en-US" sz="2400" baseline="-250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6653" name="Text Box 32"/>
            <p:cNvSpPr txBox="1"/>
            <p:nvPr/>
          </p:nvSpPr>
          <p:spPr>
            <a:xfrm>
              <a:off x="0" y="624"/>
              <a:ext cx="949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R</a:t>
              </a:r>
              <a:r>
                <a:rPr lang="zh-CN" altLang="en-US" sz="2400" baseline="-25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3</a:t>
              </a:r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＋△R</a:t>
              </a:r>
              <a:r>
                <a:rPr lang="zh-CN" altLang="en-US" sz="2400" baseline="-25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3</a:t>
              </a:r>
              <a:endParaRPr lang="zh-CN" altLang="en-US" sz="2400" baseline="-250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6654" name="Oval 33"/>
            <p:cNvSpPr/>
            <p:nvPr/>
          </p:nvSpPr>
          <p:spPr>
            <a:xfrm>
              <a:off x="816" y="1248"/>
              <a:ext cx="288" cy="288"/>
            </a:xfrm>
            <a:prstGeom prst="ellipse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6655" name="Line 34"/>
            <p:cNvSpPr/>
            <p:nvPr/>
          </p:nvSpPr>
          <p:spPr>
            <a:xfrm>
              <a:off x="1152" y="1392"/>
              <a:ext cx="720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6656" name="Line 35"/>
            <p:cNvSpPr/>
            <p:nvPr/>
          </p:nvSpPr>
          <p:spPr>
            <a:xfrm flipH="1">
              <a:off x="816" y="1406"/>
              <a:ext cx="272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</p:grpSp>
      <p:graphicFrame>
        <p:nvGraphicFramePr>
          <p:cNvPr id="42019" name="对象 38947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781050" y="5707063"/>
          <a:ext cx="5173663" cy="487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0" name="" r:id="rId1" imgW="2426335" imgH="228600" progId="Equations">
                  <p:embed/>
                </p:oleObj>
              </mc:Choice>
              <mc:Fallback>
                <p:oleObj name="" r:id="rId1" imgW="2426335" imgH="228600" progId="Equations">
                  <p:embed/>
                  <p:pic>
                    <p:nvPicPr>
                      <p:cNvPr id="0" name="图片 3129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781050" y="5707063"/>
                        <a:ext cx="5173663" cy="48736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658" name="对象 1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5005388" y="3532188"/>
          <a:ext cx="3481387" cy="882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9" name="" r:id="rId3" imgW="1803400" imgH="457200" progId="Equation.KSEE3">
                  <p:embed/>
                </p:oleObj>
              </mc:Choice>
              <mc:Fallback>
                <p:oleObj name="" r:id="rId3" imgW="1803400" imgH="457200" progId="Equation.KSEE3">
                  <p:embed/>
                  <p:pic>
                    <p:nvPicPr>
                      <p:cNvPr id="0" name="图片 3128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005388" y="3532188"/>
                        <a:ext cx="3481387" cy="8826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577" name="Rectangle 2"/>
          <p:cNvSpPr/>
          <p:nvPr/>
        </p:nvSpPr>
        <p:spPr>
          <a:xfrm>
            <a:off x="3536950" y="114300"/>
            <a:ext cx="3479800" cy="522288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fontAlgn="base"/>
            <a:r>
              <a:rPr lang="zh-CN" altLang="en-US" strike="noStrike" noProof="1" dirty="0">
                <a:solidFill>
                  <a:schemeClr val="bg1"/>
                </a:solidFill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扩散硅压力变送器</a:t>
            </a:r>
            <a:endParaRPr lang="zh-CN" altLang="en-US" strike="noStrike" noProof="1" dirty="0">
              <a:solidFill>
                <a:schemeClr val="bg1"/>
              </a:solidFill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6660" name="AutoShape 3"/>
          <p:cNvSpPr/>
          <p:nvPr/>
        </p:nvSpPr>
        <p:spPr>
          <a:xfrm>
            <a:off x="1863725" y="0"/>
            <a:ext cx="936625" cy="865188"/>
          </a:xfrm>
          <a:prstGeom prst="flowChartDecision">
            <a:avLst/>
          </a:prstGeom>
          <a:gradFill rotWithShape="1">
            <a:gsLst>
              <a:gs pos="0">
                <a:srgbClr val="3366FF"/>
              </a:gs>
              <a:gs pos="100000">
                <a:srgbClr val="182F76"/>
              </a:gs>
            </a:gsLst>
            <a:path path="shape">
              <a:fillToRect l="50000" t="50000" r="50000" b="50000"/>
            </a:path>
            <a:tileRect/>
          </a:gradFill>
          <a:ln w="76200" cap="flat" cmpd="tri">
            <a:solidFill>
              <a:srgbClr val="FF99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3</a:t>
            </a:r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.</a:t>
            </a:r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3</a:t>
            </a:r>
            <a:endParaRPr lang="en-US" altLang="zh-CN" sz="2000" dirty="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slow" advClick="0">
    <p:wedg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20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7649" name="Rectangle 2"/>
          <p:cNvSpPr/>
          <p:nvPr/>
        </p:nvSpPr>
        <p:spPr>
          <a:xfrm>
            <a:off x="611188" y="871538"/>
            <a:ext cx="7848600" cy="519112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zh-CN" altLang="en-US" dirty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（2）恒流源产生电路</a:t>
            </a:r>
            <a:endParaRPr lang="zh-CN" altLang="en-US" dirty="0">
              <a:solidFill>
                <a:srgbClr val="0000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pSp>
        <p:nvGrpSpPr>
          <p:cNvPr id="27650" name="Group 5"/>
          <p:cNvGrpSpPr/>
          <p:nvPr/>
        </p:nvGrpSpPr>
        <p:grpSpPr>
          <a:xfrm>
            <a:off x="611188" y="1557338"/>
            <a:ext cx="6251575" cy="4851400"/>
            <a:chOff x="0" y="0"/>
            <a:chExt cx="9844" cy="7640"/>
          </a:xfrm>
        </p:grpSpPr>
        <p:sp>
          <p:nvSpPr>
            <p:cNvPr id="27651" name="Text Box 6"/>
            <p:cNvSpPr txBox="1"/>
            <p:nvPr/>
          </p:nvSpPr>
          <p:spPr>
            <a:xfrm>
              <a:off x="3515" y="6915"/>
              <a:ext cx="5520" cy="725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图</a:t>
              </a:r>
              <a:r>
                <a:rPr lang="en-US" altLang="zh-CN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3</a:t>
              </a:r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-</a:t>
              </a:r>
              <a:r>
                <a:rPr lang="en-US" altLang="zh-CN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9</a:t>
              </a:r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 恒流源电路</a:t>
              </a:r>
              <a:endPara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7652" name="Rectangle 7"/>
            <p:cNvSpPr/>
            <p:nvPr/>
          </p:nvSpPr>
          <p:spPr>
            <a:xfrm>
              <a:off x="3459" y="3000"/>
              <a:ext cx="240" cy="720"/>
            </a:xfrm>
            <a:prstGeom prst="rect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7653" name="Rectangle 8"/>
            <p:cNvSpPr/>
            <p:nvPr/>
          </p:nvSpPr>
          <p:spPr>
            <a:xfrm>
              <a:off x="3459" y="4440"/>
              <a:ext cx="240" cy="720"/>
            </a:xfrm>
            <a:prstGeom prst="rect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7654" name="Rectangle 9"/>
            <p:cNvSpPr/>
            <p:nvPr/>
          </p:nvSpPr>
          <p:spPr>
            <a:xfrm>
              <a:off x="7059" y="2280"/>
              <a:ext cx="240" cy="720"/>
            </a:xfrm>
            <a:prstGeom prst="rect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7655" name="Rectangle 10"/>
            <p:cNvSpPr/>
            <p:nvPr/>
          </p:nvSpPr>
          <p:spPr>
            <a:xfrm>
              <a:off x="7059" y="3720"/>
              <a:ext cx="240" cy="720"/>
            </a:xfrm>
            <a:prstGeom prst="rect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7656" name="Rectangle 11"/>
            <p:cNvSpPr/>
            <p:nvPr/>
          </p:nvSpPr>
          <p:spPr>
            <a:xfrm>
              <a:off x="8259" y="2280"/>
              <a:ext cx="240" cy="720"/>
            </a:xfrm>
            <a:prstGeom prst="rect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7657" name="Rectangle 12"/>
            <p:cNvSpPr/>
            <p:nvPr/>
          </p:nvSpPr>
          <p:spPr>
            <a:xfrm>
              <a:off x="8259" y="3720"/>
              <a:ext cx="240" cy="720"/>
            </a:xfrm>
            <a:prstGeom prst="rect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7658" name="Rectangle 13"/>
            <p:cNvSpPr/>
            <p:nvPr/>
          </p:nvSpPr>
          <p:spPr>
            <a:xfrm>
              <a:off x="4179" y="5670"/>
              <a:ext cx="1038" cy="210"/>
            </a:xfrm>
            <a:prstGeom prst="rect">
              <a:avLst/>
            </a:prstGeom>
            <a:noFill/>
            <a:ln w="28575" cap="flat" cmpd="sng">
              <a:solidFill>
                <a:srgbClr val="0000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7659" name="Line 14"/>
            <p:cNvSpPr/>
            <p:nvPr/>
          </p:nvSpPr>
          <p:spPr>
            <a:xfrm>
              <a:off x="3579" y="3720"/>
              <a:ext cx="0" cy="72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7660" name="Line 15"/>
            <p:cNvSpPr/>
            <p:nvPr/>
          </p:nvSpPr>
          <p:spPr>
            <a:xfrm>
              <a:off x="3579" y="5160"/>
              <a:ext cx="0" cy="132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7661" name="Line 16"/>
            <p:cNvSpPr/>
            <p:nvPr/>
          </p:nvSpPr>
          <p:spPr>
            <a:xfrm>
              <a:off x="3579" y="5760"/>
              <a:ext cx="600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7662" name="Line 17"/>
            <p:cNvSpPr/>
            <p:nvPr/>
          </p:nvSpPr>
          <p:spPr>
            <a:xfrm>
              <a:off x="7179" y="3000"/>
              <a:ext cx="0" cy="72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7663" name="Line 18"/>
            <p:cNvSpPr/>
            <p:nvPr/>
          </p:nvSpPr>
          <p:spPr>
            <a:xfrm>
              <a:off x="8379" y="3000"/>
              <a:ext cx="0" cy="72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7664" name="Line 19"/>
            <p:cNvSpPr/>
            <p:nvPr/>
          </p:nvSpPr>
          <p:spPr>
            <a:xfrm>
              <a:off x="7179" y="4440"/>
              <a:ext cx="0" cy="48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7665" name="Line 20"/>
            <p:cNvSpPr/>
            <p:nvPr/>
          </p:nvSpPr>
          <p:spPr>
            <a:xfrm>
              <a:off x="8379" y="4440"/>
              <a:ext cx="0" cy="48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7666" name="Line 21"/>
            <p:cNvSpPr/>
            <p:nvPr/>
          </p:nvSpPr>
          <p:spPr>
            <a:xfrm>
              <a:off x="7179" y="4920"/>
              <a:ext cx="1200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7667" name="Line 22"/>
            <p:cNvSpPr/>
            <p:nvPr/>
          </p:nvSpPr>
          <p:spPr>
            <a:xfrm flipV="1">
              <a:off x="7179" y="1800"/>
              <a:ext cx="0" cy="48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7668" name="Line 23"/>
            <p:cNvSpPr/>
            <p:nvPr/>
          </p:nvSpPr>
          <p:spPr>
            <a:xfrm>
              <a:off x="7179" y="1800"/>
              <a:ext cx="1200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7669" name="Line 24"/>
            <p:cNvSpPr/>
            <p:nvPr/>
          </p:nvSpPr>
          <p:spPr>
            <a:xfrm>
              <a:off x="8379" y="1800"/>
              <a:ext cx="0" cy="48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7670" name="Line 25"/>
            <p:cNvSpPr/>
            <p:nvPr/>
          </p:nvSpPr>
          <p:spPr>
            <a:xfrm>
              <a:off x="7779" y="4920"/>
              <a:ext cx="0" cy="84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27671" name="Group 26"/>
            <p:cNvGrpSpPr/>
            <p:nvPr/>
          </p:nvGrpSpPr>
          <p:grpSpPr>
            <a:xfrm>
              <a:off x="3459" y="6480"/>
              <a:ext cx="240" cy="240"/>
              <a:chOff x="0" y="0"/>
              <a:chExt cx="96" cy="96"/>
            </a:xfrm>
          </p:grpSpPr>
          <p:sp>
            <p:nvSpPr>
              <p:cNvPr id="27672" name="Line 27"/>
              <p:cNvSpPr/>
              <p:nvPr/>
            </p:nvSpPr>
            <p:spPr>
              <a:xfrm>
                <a:off x="0" y="0"/>
                <a:ext cx="96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7673" name="Line 28"/>
              <p:cNvSpPr/>
              <p:nvPr/>
            </p:nvSpPr>
            <p:spPr>
              <a:xfrm>
                <a:off x="0" y="0"/>
                <a:ext cx="48" cy="96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7674" name="Line 29"/>
              <p:cNvSpPr/>
              <p:nvPr/>
            </p:nvSpPr>
            <p:spPr>
              <a:xfrm flipV="1">
                <a:off x="48" y="0"/>
                <a:ext cx="48" cy="96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sp>
          <p:nvSpPr>
            <p:cNvPr id="27675" name="Line 30"/>
            <p:cNvSpPr/>
            <p:nvPr/>
          </p:nvSpPr>
          <p:spPr>
            <a:xfrm>
              <a:off x="5139" y="0"/>
              <a:ext cx="0" cy="132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7676" name="Line 31"/>
            <p:cNvSpPr/>
            <p:nvPr/>
          </p:nvSpPr>
          <p:spPr>
            <a:xfrm>
              <a:off x="5139" y="0"/>
              <a:ext cx="1200" cy="60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7677" name="Line 32"/>
            <p:cNvSpPr/>
            <p:nvPr/>
          </p:nvSpPr>
          <p:spPr>
            <a:xfrm flipV="1">
              <a:off x="5139" y="600"/>
              <a:ext cx="1200" cy="72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7678" name="Line 33"/>
            <p:cNvSpPr/>
            <p:nvPr/>
          </p:nvSpPr>
          <p:spPr>
            <a:xfrm>
              <a:off x="6339" y="600"/>
              <a:ext cx="1440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7679" name="Line 34"/>
            <p:cNvSpPr/>
            <p:nvPr/>
          </p:nvSpPr>
          <p:spPr>
            <a:xfrm>
              <a:off x="7779" y="600"/>
              <a:ext cx="0" cy="120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7680" name="Line 35"/>
            <p:cNvSpPr/>
            <p:nvPr/>
          </p:nvSpPr>
          <p:spPr>
            <a:xfrm>
              <a:off x="1659" y="240"/>
              <a:ext cx="3480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7681" name="Line 36"/>
            <p:cNvSpPr/>
            <p:nvPr/>
          </p:nvSpPr>
          <p:spPr>
            <a:xfrm>
              <a:off x="4659" y="960"/>
              <a:ext cx="480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7682" name="Line 37"/>
            <p:cNvSpPr/>
            <p:nvPr/>
          </p:nvSpPr>
          <p:spPr>
            <a:xfrm>
              <a:off x="4659" y="960"/>
              <a:ext cx="0" cy="156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7683" name="Line 38"/>
            <p:cNvSpPr/>
            <p:nvPr/>
          </p:nvSpPr>
          <p:spPr>
            <a:xfrm>
              <a:off x="4659" y="2520"/>
              <a:ext cx="1680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7684" name="Line 39"/>
            <p:cNvSpPr/>
            <p:nvPr/>
          </p:nvSpPr>
          <p:spPr>
            <a:xfrm>
              <a:off x="1419" y="720"/>
              <a:ext cx="480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7685" name="Line 40"/>
            <p:cNvSpPr/>
            <p:nvPr/>
          </p:nvSpPr>
          <p:spPr>
            <a:xfrm>
              <a:off x="1419" y="1080"/>
              <a:ext cx="480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7686" name="Line 41"/>
            <p:cNvSpPr/>
            <p:nvPr/>
          </p:nvSpPr>
          <p:spPr>
            <a:xfrm flipH="1">
              <a:off x="1419" y="720"/>
              <a:ext cx="240" cy="36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7687" name="Line 42"/>
            <p:cNvSpPr/>
            <p:nvPr/>
          </p:nvSpPr>
          <p:spPr>
            <a:xfrm>
              <a:off x="1659" y="720"/>
              <a:ext cx="240" cy="36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7688" name="Line 43"/>
            <p:cNvSpPr/>
            <p:nvPr/>
          </p:nvSpPr>
          <p:spPr>
            <a:xfrm>
              <a:off x="1659" y="240"/>
              <a:ext cx="0" cy="144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27689" name="Group 44"/>
            <p:cNvGrpSpPr/>
            <p:nvPr/>
          </p:nvGrpSpPr>
          <p:grpSpPr>
            <a:xfrm>
              <a:off x="1539" y="1680"/>
              <a:ext cx="240" cy="240"/>
              <a:chOff x="0" y="0"/>
              <a:chExt cx="96" cy="96"/>
            </a:xfrm>
          </p:grpSpPr>
          <p:sp>
            <p:nvSpPr>
              <p:cNvPr id="27690" name="Line 45"/>
              <p:cNvSpPr/>
              <p:nvPr/>
            </p:nvSpPr>
            <p:spPr>
              <a:xfrm>
                <a:off x="0" y="0"/>
                <a:ext cx="96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7691" name="Line 46"/>
              <p:cNvSpPr/>
              <p:nvPr/>
            </p:nvSpPr>
            <p:spPr>
              <a:xfrm>
                <a:off x="0" y="0"/>
                <a:ext cx="48" cy="96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7692" name="Line 47"/>
              <p:cNvSpPr/>
              <p:nvPr/>
            </p:nvSpPr>
            <p:spPr>
              <a:xfrm flipV="1">
                <a:off x="48" y="0"/>
                <a:ext cx="48" cy="96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sp>
          <p:nvSpPr>
            <p:cNvPr id="27693" name="Line 48"/>
            <p:cNvSpPr/>
            <p:nvPr/>
          </p:nvSpPr>
          <p:spPr>
            <a:xfrm>
              <a:off x="1899" y="720"/>
              <a:ext cx="0" cy="12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7694" name="Line 49"/>
            <p:cNvSpPr/>
            <p:nvPr/>
          </p:nvSpPr>
          <p:spPr>
            <a:xfrm flipH="1">
              <a:off x="4179" y="5280"/>
              <a:ext cx="1080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27695" name="Text Box 50"/>
            <p:cNvSpPr txBox="1"/>
            <p:nvPr/>
          </p:nvSpPr>
          <p:spPr>
            <a:xfrm>
              <a:off x="5019" y="0"/>
              <a:ext cx="720" cy="72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+</a:t>
              </a:r>
              <a:endPara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graphicFrame>
          <p:nvGraphicFramePr>
            <p:cNvPr id="27696" name="对象 39986"/>
            <p:cNvGraphicFramePr>
              <a:graphicFrameLocks noChangeAspect="1"/>
            </p:cNvGraphicFramePr>
            <p:nvPr/>
          </p:nvGraphicFramePr>
          <p:xfrm>
            <a:off x="5139" y="840"/>
            <a:ext cx="360" cy="2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28" name="" r:id="rId1" imgW="122555" imgH="95250" progId="">
                    <p:embed/>
                  </p:oleObj>
                </mc:Choice>
                <mc:Fallback>
                  <p:oleObj name="" r:id="rId1" imgW="122555" imgH="95250" progId="">
                    <p:embed/>
                    <p:pic>
                      <p:nvPicPr>
                        <p:cNvPr id="0" name="图片 3127"/>
                        <p:cNvPicPr/>
                        <p:nvPr/>
                      </p:nvPicPr>
                      <p:blipFill>
                        <a:blip r:embed="rId2"/>
                        <a:stretch>
                          <a:fillRect/>
                        </a:stretch>
                      </p:blipFill>
                      <p:spPr>
                        <a:xfrm>
                          <a:off x="5139" y="840"/>
                          <a:ext cx="360" cy="28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7697" name="Text Box 52"/>
            <p:cNvSpPr txBox="1"/>
            <p:nvPr/>
          </p:nvSpPr>
          <p:spPr>
            <a:xfrm>
              <a:off x="2499" y="2640"/>
              <a:ext cx="1080" cy="72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W</a:t>
              </a:r>
              <a:r>
                <a:rPr lang="zh-CN" altLang="en-US" sz="2400" baseline="-25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  <a:endParaRPr lang="zh-CN" altLang="en-US" sz="2400" baseline="-250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7698" name="Text Box 53"/>
            <p:cNvSpPr txBox="1"/>
            <p:nvPr/>
          </p:nvSpPr>
          <p:spPr>
            <a:xfrm>
              <a:off x="2739" y="4440"/>
              <a:ext cx="1080" cy="72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R</a:t>
              </a:r>
              <a:r>
                <a:rPr lang="zh-CN" altLang="en-US" sz="2400" baseline="-25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3</a:t>
              </a:r>
              <a:endParaRPr lang="zh-CN" altLang="en-US" sz="2400" baseline="-250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7699" name="Line 54"/>
            <p:cNvSpPr/>
            <p:nvPr/>
          </p:nvSpPr>
          <p:spPr>
            <a:xfrm>
              <a:off x="2739" y="3360"/>
              <a:ext cx="720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27700" name="Text Box 55"/>
            <p:cNvSpPr txBox="1"/>
            <p:nvPr/>
          </p:nvSpPr>
          <p:spPr>
            <a:xfrm>
              <a:off x="1899" y="600"/>
              <a:ext cx="1320" cy="72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1.2V</a:t>
              </a:r>
              <a:endPara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7701" name="Text Box 56"/>
            <p:cNvSpPr txBox="1"/>
            <p:nvPr/>
          </p:nvSpPr>
          <p:spPr>
            <a:xfrm>
              <a:off x="339" y="600"/>
              <a:ext cx="1320" cy="72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VZ</a:t>
              </a:r>
              <a:r>
                <a:rPr lang="zh-CN" altLang="en-US" sz="2400" baseline="-25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endParaRPr lang="zh-CN" altLang="en-US" sz="2400" baseline="-250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7702" name="Text Box 57"/>
            <p:cNvSpPr txBox="1"/>
            <p:nvPr/>
          </p:nvSpPr>
          <p:spPr>
            <a:xfrm>
              <a:off x="4423" y="5897"/>
              <a:ext cx="2609" cy="816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R</a:t>
              </a:r>
              <a:r>
                <a:rPr lang="zh-CN" altLang="en-US" sz="2400" baseline="-25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3</a:t>
              </a:r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=1.2k</a:t>
              </a:r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  <a:sym typeface="Arial" panose="020B0604020202020204" pitchFamily="34" charset="0"/>
                </a:rPr>
                <a:t>Ω</a:t>
              </a:r>
              <a:endPara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sym typeface="Arial" panose="020B0604020202020204" pitchFamily="34" charset="0"/>
              </a:endParaRPr>
            </a:p>
          </p:txBody>
        </p:sp>
        <p:sp>
          <p:nvSpPr>
            <p:cNvPr id="27703" name="Text Box 58"/>
            <p:cNvSpPr txBox="1"/>
            <p:nvPr/>
          </p:nvSpPr>
          <p:spPr>
            <a:xfrm>
              <a:off x="5259" y="240"/>
              <a:ext cx="1080" cy="72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IC</a:t>
              </a:r>
              <a:r>
                <a:rPr lang="zh-CN" altLang="en-US" sz="2400" baseline="-25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endParaRPr lang="zh-CN" altLang="en-US" sz="2400" baseline="-250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7704" name="Text Box 59"/>
            <p:cNvSpPr txBox="1"/>
            <p:nvPr/>
          </p:nvSpPr>
          <p:spPr>
            <a:xfrm>
              <a:off x="4179" y="4440"/>
              <a:ext cx="1320" cy="72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1mA</a:t>
              </a:r>
              <a:endPara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7705" name="Text Box 60"/>
            <p:cNvSpPr txBox="1"/>
            <p:nvPr/>
          </p:nvSpPr>
          <p:spPr>
            <a:xfrm>
              <a:off x="3699" y="480"/>
              <a:ext cx="1320" cy="72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1.2V</a:t>
              </a:r>
              <a:endPara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graphicFrame>
          <p:nvGraphicFramePr>
            <p:cNvPr id="27706" name="对象 39996"/>
            <p:cNvGraphicFramePr>
              <a:graphicFrameLocks noChangeAspect="1"/>
            </p:cNvGraphicFramePr>
            <p:nvPr/>
          </p:nvGraphicFramePr>
          <p:xfrm>
            <a:off x="1444" y="3000"/>
            <a:ext cx="1270" cy="73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35" name="" r:id="rId3" imgW="338455" imgH="194945" progId="">
                    <p:embed/>
                  </p:oleObj>
                </mc:Choice>
                <mc:Fallback>
                  <p:oleObj name="" r:id="rId3" imgW="338455" imgH="194945" progId="">
                    <p:embed/>
                    <p:pic>
                      <p:nvPicPr>
                        <p:cNvPr id="0" name="图片 3134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1444" y="3000"/>
                          <a:ext cx="1270" cy="732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7707" name="对象 39997"/>
            <p:cNvGraphicFramePr>
              <a:graphicFrameLocks noChangeAspect="1"/>
            </p:cNvGraphicFramePr>
            <p:nvPr/>
          </p:nvGraphicFramePr>
          <p:xfrm>
            <a:off x="3757" y="1350"/>
            <a:ext cx="2764" cy="77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34" name="" r:id="rId5" imgW="911860" imgH="257175" progId="">
                    <p:embed/>
                  </p:oleObj>
                </mc:Choice>
                <mc:Fallback>
                  <p:oleObj name="" r:id="rId5" imgW="911860" imgH="257175" progId="">
                    <p:embed/>
                    <p:pic>
                      <p:nvPicPr>
                        <p:cNvPr id="0" name="图片 3133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3757" y="1350"/>
                          <a:ext cx="2764" cy="779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7708" name="Text Box 64"/>
            <p:cNvSpPr txBox="1"/>
            <p:nvPr/>
          </p:nvSpPr>
          <p:spPr>
            <a:xfrm>
              <a:off x="0" y="3967"/>
              <a:ext cx="2382" cy="72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调零信号</a:t>
              </a:r>
              <a:endPara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7709" name="Line 65"/>
            <p:cNvSpPr/>
            <p:nvPr/>
          </p:nvSpPr>
          <p:spPr>
            <a:xfrm flipV="1">
              <a:off x="1134" y="3626"/>
              <a:ext cx="453" cy="455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7710" name="Line 66"/>
            <p:cNvSpPr/>
            <p:nvPr/>
          </p:nvSpPr>
          <p:spPr>
            <a:xfrm>
              <a:off x="8164" y="680"/>
              <a:ext cx="0" cy="795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27711" name="Line 67"/>
            <p:cNvSpPr/>
            <p:nvPr/>
          </p:nvSpPr>
          <p:spPr>
            <a:xfrm>
              <a:off x="5217" y="5785"/>
              <a:ext cx="2607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7712" name="Line 68"/>
            <p:cNvSpPr/>
            <p:nvPr/>
          </p:nvSpPr>
          <p:spPr>
            <a:xfrm>
              <a:off x="6349" y="2495"/>
              <a:ext cx="0" cy="329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7713" name="Line 69"/>
            <p:cNvSpPr/>
            <p:nvPr/>
          </p:nvSpPr>
          <p:spPr>
            <a:xfrm>
              <a:off x="3629" y="227"/>
              <a:ext cx="0" cy="2835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7714" name="Line 70"/>
            <p:cNvSpPr/>
            <p:nvPr/>
          </p:nvSpPr>
          <p:spPr>
            <a:xfrm>
              <a:off x="7144" y="3290"/>
              <a:ext cx="568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27715" name="Line 71"/>
            <p:cNvSpPr/>
            <p:nvPr/>
          </p:nvSpPr>
          <p:spPr>
            <a:xfrm>
              <a:off x="8392" y="3515"/>
              <a:ext cx="567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graphicFrame>
          <p:nvGraphicFramePr>
            <p:cNvPr id="27716" name="对象 40007"/>
            <p:cNvGraphicFramePr>
              <a:graphicFrameLocks noChangeAspect="1"/>
            </p:cNvGraphicFramePr>
            <p:nvPr/>
          </p:nvGraphicFramePr>
          <p:xfrm>
            <a:off x="7484" y="2495"/>
            <a:ext cx="635" cy="73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36" name="" r:id="rId7" imgW="173355" imgH="200025" progId="">
                    <p:embed/>
                  </p:oleObj>
                </mc:Choice>
                <mc:Fallback>
                  <p:oleObj name="" r:id="rId7" imgW="173355" imgH="200025" progId="">
                    <p:embed/>
                    <p:pic>
                      <p:nvPicPr>
                        <p:cNvPr id="0" name="图片 3135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7484" y="2495"/>
                          <a:ext cx="635" cy="732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7717" name="对象 40008"/>
            <p:cNvGraphicFramePr>
              <a:graphicFrameLocks noChangeAspect="1"/>
            </p:cNvGraphicFramePr>
            <p:nvPr/>
          </p:nvGraphicFramePr>
          <p:xfrm>
            <a:off x="9159" y="3175"/>
            <a:ext cx="685" cy="73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32" name="" r:id="rId9" imgW="186690" imgH="200025" progId="">
                    <p:embed/>
                  </p:oleObj>
                </mc:Choice>
                <mc:Fallback>
                  <p:oleObj name="" r:id="rId9" imgW="186690" imgH="200025" progId="">
                    <p:embed/>
                    <p:pic>
                      <p:nvPicPr>
                        <p:cNvPr id="0" name="图片 3131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9159" y="3175"/>
                          <a:ext cx="685" cy="732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2" name="对象 39998"/>
          <p:cNvGraphicFramePr>
            <a:graphicFrameLocks noChangeAspect="1"/>
          </p:cNvGraphicFramePr>
          <p:nvPr/>
        </p:nvGraphicFramePr>
        <p:xfrm>
          <a:off x="5856288" y="1739900"/>
          <a:ext cx="1670050" cy="777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3" name="" r:id="rId11" imgW="937895" imgH="436880" progId="">
                  <p:embed/>
                </p:oleObj>
              </mc:Choice>
              <mc:Fallback>
                <p:oleObj name="" r:id="rId11" imgW="937895" imgH="436880" progId="">
                  <p:embed/>
                  <p:pic>
                    <p:nvPicPr>
                      <p:cNvPr id="0" name="图片 3132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5856288" y="1739900"/>
                        <a:ext cx="1670050" cy="7778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" name="直接箭头连接符 2"/>
          <p:cNvCxnSpPr/>
          <p:nvPr/>
        </p:nvCxnSpPr>
        <p:spPr>
          <a:xfrm flipV="1">
            <a:off x="4919663" y="3068638"/>
            <a:ext cx="444500" cy="258763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箭头连接符 3"/>
          <p:cNvCxnSpPr/>
          <p:nvPr/>
        </p:nvCxnSpPr>
        <p:spPr>
          <a:xfrm flipV="1">
            <a:off x="5708650" y="4019550"/>
            <a:ext cx="446088" cy="257175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箭头连接符 4"/>
          <p:cNvCxnSpPr/>
          <p:nvPr/>
        </p:nvCxnSpPr>
        <p:spPr>
          <a:xfrm flipH="1">
            <a:off x="5740400" y="3081338"/>
            <a:ext cx="382588" cy="304800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箭头连接符 5"/>
          <p:cNvCxnSpPr/>
          <p:nvPr/>
        </p:nvCxnSpPr>
        <p:spPr>
          <a:xfrm flipH="1">
            <a:off x="4949825" y="4019550"/>
            <a:ext cx="384175" cy="304800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577" name="Rectangle 2"/>
          <p:cNvSpPr/>
          <p:nvPr/>
        </p:nvSpPr>
        <p:spPr>
          <a:xfrm>
            <a:off x="3536950" y="114300"/>
            <a:ext cx="3479800" cy="522288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fontAlgn="base"/>
            <a:r>
              <a:rPr lang="zh-CN" altLang="en-US" strike="noStrike" noProof="1" dirty="0">
                <a:solidFill>
                  <a:schemeClr val="bg1"/>
                </a:solidFill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扩散硅压力变送器</a:t>
            </a:r>
            <a:endParaRPr lang="zh-CN" altLang="en-US" strike="noStrike" noProof="1" dirty="0">
              <a:solidFill>
                <a:schemeClr val="bg1"/>
              </a:solidFill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7724" name="AutoShape 3"/>
          <p:cNvSpPr/>
          <p:nvPr/>
        </p:nvSpPr>
        <p:spPr>
          <a:xfrm>
            <a:off x="1863725" y="0"/>
            <a:ext cx="936625" cy="865188"/>
          </a:xfrm>
          <a:prstGeom prst="flowChartDecision">
            <a:avLst/>
          </a:prstGeom>
          <a:gradFill rotWithShape="1">
            <a:gsLst>
              <a:gs pos="0">
                <a:srgbClr val="3366FF"/>
              </a:gs>
              <a:gs pos="100000">
                <a:srgbClr val="182F76"/>
              </a:gs>
            </a:gsLst>
            <a:path path="shape">
              <a:fillToRect l="50000" t="50000" r="50000" b="50000"/>
            </a:path>
            <a:tileRect/>
          </a:gradFill>
          <a:ln w="76200" cap="flat" cmpd="tri">
            <a:solidFill>
              <a:srgbClr val="FF99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3</a:t>
            </a:r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.</a:t>
            </a:r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3</a:t>
            </a:r>
            <a:endParaRPr lang="en-US" altLang="zh-CN" sz="2000" dirty="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slow" advClick="0">
    <p:wedg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1005" name="Rectangle 45"/>
          <p:cNvSpPr/>
          <p:nvPr/>
        </p:nvSpPr>
        <p:spPr>
          <a:xfrm>
            <a:off x="592138" y="5778500"/>
            <a:ext cx="6662738" cy="706438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000" b="1" i="0" u="none" strike="noStrike" kern="1200" cap="none" spc="0" normalizeH="0" baseline="0" noProof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调量程</a:t>
            </a:r>
            <a:endParaRPr kumimoji="0" lang="zh-CN" altLang="en-US" sz="2000" b="1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000" b="1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ea"/>
              </a:rPr>
              <a:t>调</a:t>
            </a:r>
            <a:r>
              <a:rPr kumimoji="0" lang="en-US" altLang="x-none" sz="2000" b="1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ea"/>
              </a:rPr>
              <a:t>R</a:t>
            </a:r>
            <a:r>
              <a:rPr kumimoji="0" lang="en-US" altLang="x-none" sz="2000" b="1" i="0" u="none" strike="noStrike" kern="1200" cap="none" spc="0" normalizeH="0" baseline="-2500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ea"/>
              </a:rPr>
              <a:t>S</a:t>
            </a:r>
            <a:r>
              <a:rPr kumimoji="0" lang="zh-CN" altLang="en-US" sz="2000" b="1" i="0" u="none" strike="noStrike" kern="1200" cap="none" spc="0" normalizeH="0" baseline="-2500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ea"/>
              </a:rPr>
              <a:t>，</a:t>
            </a:r>
            <a:r>
              <a:rPr kumimoji="0" lang="zh-CN" altLang="en-US" sz="2000" b="1" i="0" u="none" strike="noStrike" kern="1200" cap="none" spc="0" normalizeH="0" baseline="0" noProof="1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ea"/>
              </a:rPr>
              <a:t>变</a:t>
            </a:r>
            <a:r>
              <a:rPr kumimoji="0" lang="en-US" altLang="zh-CN" sz="2000" b="1" i="0" u="none" strike="noStrike" kern="1200" cap="none" spc="0" normalizeH="0" baseline="0" noProof="1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ea"/>
              </a:rPr>
              <a:t>G</a:t>
            </a:r>
            <a:r>
              <a:rPr kumimoji="0" lang="zh-CN" altLang="en-US" sz="2000" b="1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ea"/>
              </a:rPr>
              <a:t>，使△</a:t>
            </a:r>
            <a:r>
              <a:rPr kumimoji="0" lang="en-US" altLang="x-none" sz="2000" b="1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ea"/>
              </a:rPr>
              <a:t>P= △P </a:t>
            </a:r>
            <a:r>
              <a:rPr kumimoji="0" lang="en-US" altLang="x-none" sz="2000" b="1" i="0" u="none" strike="noStrike" kern="1200" cap="none" spc="0" normalizeH="0" baseline="-2500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ea"/>
              </a:rPr>
              <a:t>max</a:t>
            </a:r>
            <a:r>
              <a:rPr kumimoji="0" lang="zh-CN" altLang="en-US" sz="2000" b="1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ea"/>
              </a:rPr>
              <a:t>时， </a:t>
            </a:r>
            <a:r>
              <a:rPr kumimoji="0" lang="en-US" altLang="x-none" sz="2000" b="1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ea"/>
              </a:rPr>
              <a:t>V</a:t>
            </a:r>
            <a:r>
              <a:rPr kumimoji="0" lang="en-US" altLang="x-none" sz="2000" b="1" i="0" u="none" strike="noStrike" kern="1200" cap="none" spc="0" normalizeH="0" baseline="-2500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ea"/>
              </a:rPr>
              <a:t>0</a:t>
            </a:r>
            <a:r>
              <a:rPr kumimoji="0" lang="en-US" altLang="x-none" sz="2000" b="1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ea"/>
              </a:rPr>
              <a:t>=5V DC </a:t>
            </a:r>
            <a:r>
              <a:rPr kumimoji="0" lang="zh-CN" altLang="en-US" sz="2000" b="1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ea"/>
              </a:rPr>
              <a:t>。</a:t>
            </a:r>
            <a:endParaRPr kumimoji="0" lang="zh-CN" altLang="en-US" sz="2000" b="1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92138" y="5000625"/>
            <a:ext cx="4967287" cy="706438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200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调零</a:t>
            </a:r>
            <a:endParaRPr lang="zh-CN" altLang="en-US" sz="2000">
              <a:solidFill>
                <a:srgbClr val="0000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r>
              <a:rPr lang="zh-CN" altLang="en-US" sz="2000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调</a:t>
            </a:r>
            <a:r>
              <a:rPr lang="en-US" altLang="zh-CN" sz="2000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W</a:t>
            </a:r>
            <a:r>
              <a:rPr lang="en-US" altLang="zh-CN" sz="2000" baseline="-25000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2</a:t>
            </a:r>
            <a:r>
              <a:rPr lang="zh-CN" altLang="en-US" sz="2000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变</a:t>
            </a:r>
            <a:r>
              <a:rPr lang="en-US" altLang="zh-CN" sz="2000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K</a:t>
            </a:r>
            <a:r>
              <a:rPr lang="zh-CN" altLang="en-US" sz="2000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使</a:t>
            </a:r>
            <a:r>
              <a:rPr lang="zh-CN" altLang="en-US" sz="2000"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△</a:t>
            </a:r>
            <a:r>
              <a:rPr lang="en-US" altLang="zh-CN" sz="2000"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P= △P </a:t>
            </a:r>
            <a:r>
              <a:rPr lang="en-US" altLang="zh-CN" sz="2000" baseline="-25000"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min</a:t>
            </a:r>
            <a:r>
              <a:rPr lang="zh-CN" altLang="en-US" sz="2000"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时，</a:t>
            </a:r>
            <a:r>
              <a:rPr lang="en-US" altLang="zh-CN" sz="2000"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V</a:t>
            </a:r>
            <a:r>
              <a:rPr lang="en-US" altLang="zh-CN" sz="2000" baseline="-25000"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0</a:t>
            </a:r>
            <a:r>
              <a:rPr lang="en-US" altLang="zh-CN" sz="2000"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=1V DC </a:t>
            </a:r>
            <a:r>
              <a:rPr lang="zh-CN" altLang="en-US" sz="2000"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。</a:t>
            </a:r>
            <a:endParaRPr lang="zh-CN" altLang="en-US" sz="20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8675" name="Rectangle 44"/>
          <p:cNvSpPr/>
          <p:nvPr/>
        </p:nvSpPr>
        <p:spPr>
          <a:xfrm>
            <a:off x="787400" y="846138"/>
            <a:ext cx="4924425" cy="519112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zh-CN" altLang="en-US" dirty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（</a:t>
            </a:r>
            <a:r>
              <a:rPr lang="en-US" altLang="zh-CN" dirty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3</a:t>
            </a:r>
            <a:r>
              <a:rPr lang="zh-CN" altLang="en-US" dirty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）放大器输出电路</a:t>
            </a:r>
            <a:endParaRPr lang="zh-CN" altLang="en-US" dirty="0">
              <a:solidFill>
                <a:srgbClr val="0000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28676" name="对象 40964"/>
          <p:cNvGraphicFramePr>
            <a:graphicFrameLocks noChangeAspect="1"/>
          </p:cNvGraphicFramePr>
          <p:nvPr/>
        </p:nvGraphicFramePr>
        <p:xfrm>
          <a:off x="4949825" y="928688"/>
          <a:ext cx="2862263" cy="503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1" name="" r:id="rId1" imgW="988060" imgH="179705" progId="">
                  <p:embed/>
                </p:oleObj>
              </mc:Choice>
              <mc:Fallback>
                <p:oleObj name="" r:id="rId1" imgW="988060" imgH="179705" progId="">
                  <p:embed/>
                  <p:pic>
                    <p:nvPicPr>
                      <p:cNvPr id="0" name="图片 3130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949825" y="928688"/>
                        <a:ext cx="2862263" cy="50323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8677" name="图片 14"/>
          <p:cNvPicPr>
            <a:picLocks noChangeAspect="1"/>
          </p:cNvPicPr>
          <p:nvPr/>
        </p:nvPicPr>
        <p:blipFill>
          <a:blip r:embed="rId3"/>
          <a:srcRect b="11884"/>
          <a:stretch>
            <a:fillRect/>
          </a:stretch>
        </p:blipFill>
        <p:spPr>
          <a:xfrm>
            <a:off x="920750" y="1628775"/>
            <a:ext cx="7018338" cy="2971800"/>
          </a:xfrm>
          <a:prstGeom prst="rect">
            <a:avLst/>
          </a:prstGeom>
          <a:noFill/>
          <a:ln w="9525">
            <a:noFill/>
          </a:ln>
        </p:spPr>
      </p:pic>
      <p:cxnSp>
        <p:nvCxnSpPr>
          <p:cNvPr id="16" name="直接箭头连接符 15"/>
          <p:cNvCxnSpPr/>
          <p:nvPr/>
        </p:nvCxnSpPr>
        <p:spPr>
          <a:xfrm flipV="1">
            <a:off x="5410200" y="2636838"/>
            <a:ext cx="385763" cy="28733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679" name="Text Box 6"/>
          <p:cNvSpPr txBox="1"/>
          <p:nvPr/>
        </p:nvSpPr>
        <p:spPr>
          <a:xfrm>
            <a:off x="2054225" y="4598988"/>
            <a:ext cx="3505200" cy="4603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图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-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10 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 放大器电路</a:t>
            </a:r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4577" name="Rectangle 2"/>
          <p:cNvSpPr/>
          <p:nvPr/>
        </p:nvSpPr>
        <p:spPr>
          <a:xfrm>
            <a:off x="3536950" y="114300"/>
            <a:ext cx="3479800" cy="522288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fontAlgn="base"/>
            <a:r>
              <a:rPr lang="zh-CN" altLang="en-US" strike="noStrike" noProof="1" dirty="0">
                <a:solidFill>
                  <a:schemeClr val="bg1"/>
                </a:solidFill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扩散硅压力变送器</a:t>
            </a:r>
            <a:endParaRPr lang="zh-CN" altLang="en-US" strike="noStrike" noProof="1" dirty="0">
              <a:solidFill>
                <a:schemeClr val="bg1"/>
              </a:solidFill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8681" name="AutoShape 3"/>
          <p:cNvSpPr/>
          <p:nvPr/>
        </p:nvSpPr>
        <p:spPr>
          <a:xfrm>
            <a:off x="1863725" y="0"/>
            <a:ext cx="936625" cy="865188"/>
          </a:xfrm>
          <a:prstGeom prst="flowChartDecision">
            <a:avLst/>
          </a:prstGeom>
          <a:gradFill rotWithShape="1">
            <a:gsLst>
              <a:gs pos="0">
                <a:srgbClr val="3366FF"/>
              </a:gs>
              <a:gs pos="100000">
                <a:srgbClr val="182F76"/>
              </a:gs>
            </a:gsLst>
            <a:path path="shape">
              <a:fillToRect l="50000" t="50000" r="50000" b="50000"/>
            </a:path>
            <a:tileRect/>
          </a:gradFill>
          <a:ln w="76200" cap="flat" cmpd="tri">
            <a:solidFill>
              <a:srgbClr val="FF99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3</a:t>
            </a:r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.</a:t>
            </a:r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3</a:t>
            </a:r>
            <a:endParaRPr lang="en-US" altLang="zh-CN" sz="2000" dirty="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slow" advClick="0">
    <p:wedg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10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41005" grpId="0"/>
      <p:bldP spid="41005" grpId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9697" name="Text Box 2"/>
          <p:cNvSpPr txBox="1"/>
          <p:nvPr/>
        </p:nvSpPr>
        <p:spPr>
          <a:xfrm>
            <a:off x="2111375" y="5768975"/>
            <a:ext cx="5761038" cy="4603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图 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-1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  电容式智能变送器组成框图</a:t>
            </a:r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29698" name="Group 6"/>
          <p:cNvGrpSpPr/>
          <p:nvPr/>
        </p:nvGrpSpPr>
        <p:grpSpPr>
          <a:xfrm>
            <a:off x="173038" y="1273175"/>
            <a:ext cx="8785225" cy="4322763"/>
            <a:chOff x="0" y="0"/>
            <a:chExt cx="5534" cy="2723"/>
          </a:xfrm>
        </p:grpSpPr>
        <p:sp>
          <p:nvSpPr>
            <p:cNvPr id="29699" name="Rectangle 7"/>
            <p:cNvSpPr/>
            <p:nvPr/>
          </p:nvSpPr>
          <p:spPr>
            <a:xfrm>
              <a:off x="948" y="786"/>
              <a:ext cx="896" cy="419"/>
            </a:xfrm>
            <a:prstGeom prst="rect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r>
                <a:rPr lang="zh-CN" altLang="en-US" sz="2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振荡器</a:t>
              </a:r>
              <a:endPara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algn="ctr"/>
              <a:r>
                <a:rPr lang="zh-CN" altLang="en-US" sz="2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与解调器</a:t>
              </a:r>
              <a:endPara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9700" name="Rectangle 8"/>
            <p:cNvSpPr/>
            <p:nvPr/>
          </p:nvSpPr>
          <p:spPr>
            <a:xfrm>
              <a:off x="2056" y="786"/>
              <a:ext cx="474" cy="366"/>
            </a:xfrm>
            <a:prstGeom prst="rect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r>
                <a:rPr lang="zh-CN" altLang="en-US" sz="2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A/D</a:t>
              </a:r>
              <a:endPara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9701" name="Rectangle 9"/>
            <p:cNvSpPr/>
            <p:nvPr/>
          </p:nvSpPr>
          <p:spPr>
            <a:xfrm>
              <a:off x="2794" y="576"/>
              <a:ext cx="368" cy="1047"/>
            </a:xfrm>
            <a:prstGeom prst="rect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r>
                <a:rPr lang="zh-CN" altLang="en-US" sz="2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微</a:t>
              </a:r>
              <a:endPara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algn="ctr"/>
              <a:r>
                <a:rPr lang="zh-CN" altLang="en-US" sz="2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处</a:t>
              </a:r>
              <a:endPara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algn="ctr"/>
              <a:r>
                <a:rPr lang="zh-CN" altLang="en-US" sz="2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理</a:t>
              </a:r>
              <a:endPara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algn="ctr"/>
              <a:r>
                <a:rPr lang="zh-CN" altLang="en-US" sz="2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器</a:t>
              </a:r>
              <a:endPara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grpSp>
          <p:nvGrpSpPr>
            <p:cNvPr id="29702" name="Group 10"/>
            <p:cNvGrpSpPr/>
            <p:nvPr/>
          </p:nvGrpSpPr>
          <p:grpSpPr>
            <a:xfrm>
              <a:off x="0" y="786"/>
              <a:ext cx="686" cy="419"/>
              <a:chOff x="0" y="0"/>
              <a:chExt cx="590" cy="363"/>
            </a:xfrm>
          </p:grpSpPr>
          <p:sp>
            <p:nvSpPr>
              <p:cNvPr id="29703" name="Rectangle 11"/>
              <p:cNvSpPr/>
              <p:nvPr/>
            </p:nvSpPr>
            <p:spPr>
              <a:xfrm>
                <a:off x="0" y="0"/>
                <a:ext cx="590" cy="363"/>
              </a:xfrm>
              <a:prstGeom prst="rect">
                <a:avLst/>
              </a:prstGeom>
              <a:noFill/>
              <a:ln w="2857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/>
              <a:p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9704" name="Oval 12"/>
              <p:cNvSpPr/>
              <p:nvPr/>
            </p:nvSpPr>
            <p:spPr>
              <a:xfrm>
                <a:off x="91" y="45"/>
                <a:ext cx="408" cy="272"/>
              </a:xfrm>
              <a:prstGeom prst="ellipse">
                <a:avLst/>
              </a:prstGeom>
              <a:noFill/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p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9705" name="Line 13"/>
              <p:cNvSpPr/>
              <p:nvPr/>
            </p:nvSpPr>
            <p:spPr>
              <a:xfrm>
                <a:off x="91" y="181"/>
                <a:ext cx="408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sp>
          <p:nvSpPr>
            <p:cNvPr id="29706" name="Line 14"/>
            <p:cNvSpPr/>
            <p:nvPr/>
          </p:nvSpPr>
          <p:spPr>
            <a:xfrm>
              <a:off x="368" y="524"/>
              <a:ext cx="0" cy="262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29707" name="Line 15"/>
            <p:cNvSpPr/>
            <p:nvPr/>
          </p:nvSpPr>
          <p:spPr>
            <a:xfrm flipV="1">
              <a:off x="368" y="1205"/>
              <a:ext cx="0" cy="313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29708" name="Line 16"/>
            <p:cNvSpPr/>
            <p:nvPr/>
          </p:nvSpPr>
          <p:spPr>
            <a:xfrm>
              <a:off x="684" y="995"/>
              <a:ext cx="264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29709" name="Line 17"/>
            <p:cNvSpPr/>
            <p:nvPr/>
          </p:nvSpPr>
          <p:spPr>
            <a:xfrm>
              <a:off x="1844" y="995"/>
              <a:ext cx="212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29710" name="Line 18"/>
            <p:cNvSpPr/>
            <p:nvPr/>
          </p:nvSpPr>
          <p:spPr>
            <a:xfrm>
              <a:off x="2530" y="995"/>
              <a:ext cx="264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29711" name="Rectangle 19"/>
            <p:cNvSpPr/>
            <p:nvPr/>
          </p:nvSpPr>
          <p:spPr>
            <a:xfrm>
              <a:off x="3478" y="576"/>
              <a:ext cx="474" cy="366"/>
            </a:xfrm>
            <a:prstGeom prst="rect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r>
                <a:rPr lang="zh-CN" altLang="en-US" sz="2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D/A</a:t>
              </a:r>
              <a:endPara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9712" name="Line 20"/>
            <p:cNvSpPr/>
            <p:nvPr/>
          </p:nvSpPr>
          <p:spPr>
            <a:xfrm>
              <a:off x="3162" y="786"/>
              <a:ext cx="316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29713" name="Rectangle 21"/>
            <p:cNvSpPr/>
            <p:nvPr/>
          </p:nvSpPr>
          <p:spPr>
            <a:xfrm>
              <a:off x="3478" y="1205"/>
              <a:ext cx="896" cy="418"/>
            </a:xfrm>
            <a:prstGeom prst="rect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r>
                <a:rPr lang="zh-CN" altLang="en-US" sz="2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数字通信</a:t>
              </a:r>
              <a:endPara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cxnSp>
          <p:nvCxnSpPr>
            <p:cNvPr id="29714" name="AutoShape 22"/>
            <p:cNvCxnSpPr/>
            <p:nvPr/>
          </p:nvCxnSpPr>
          <p:spPr>
            <a:xfrm>
              <a:off x="3162" y="1413"/>
              <a:ext cx="316" cy="0"/>
            </a:xfrm>
            <a:prstGeom prst="straightConnector1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triangle" w="med" len="med"/>
              <a:tailEnd type="triangle" w="med" len="med"/>
            </a:ln>
          </p:spPr>
        </p:cxnSp>
        <p:sp>
          <p:nvSpPr>
            <p:cNvPr id="29715" name="Line 23"/>
            <p:cNvSpPr/>
            <p:nvPr/>
          </p:nvSpPr>
          <p:spPr>
            <a:xfrm>
              <a:off x="3954" y="681"/>
              <a:ext cx="1580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9716" name="Line 24"/>
            <p:cNvSpPr/>
            <p:nvPr/>
          </p:nvSpPr>
          <p:spPr>
            <a:xfrm>
              <a:off x="3954" y="891"/>
              <a:ext cx="1580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9717" name="Rectangle 25"/>
            <p:cNvSpPr/>
            <p:nvPr/>
          </p:nvSpPr>
          <p:spPr>
            <a:xfrm>
              <a:off x="3478" y="1937"/>
              <a:ext cx="896" cy="419"/>
            </a:xfrm>
            <a:prstGeom prst="rect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r>
                <a:rPr lang="zh-CN" altLang="en-US" sz="2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EEPROM</a:t>
              </a:r>
              <a:endPara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9718" name="Rectangle 26"/>
            <p:cNvSpPr/>
            <p:nvPr/>
          </p:nvSpPr>
          <p:spPr>
            <a:xfrm>
              <a:off x="4638" y="1205"/>
              <a:ext cx="844" cy="470"/>
            </a:xfrm>
            <a:prstGeom prst="rect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r>
                <a:rPr lang="zh-CN" altLang="en-US" sz="2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数字</a:t>
              </a:r>
              <a:endPara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algn="ctr"/>
              <a:r>
                <a:rPr lang="zh-CN" altLang="en-US" sz="2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通信器</a:t>
              </a:r>
              <a:endPara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9719" name="Line 27"/>
            <p:cNvSpPr/>
            <p:nvPr/>
          </p:nvSpPr>
          <p:spPr>
            <a:xfrm>
              <a:off x="4480" y="891"/>
              <a:ext cx="0" cy="575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9720" name="Line 28"/>
            <p:cNvSpPr/>
            <p:nvPr/>
          </p:nvSpPr>
          <p:spPr>
            <a:xfrm>
              <a:off x="4375" y="1466"/>
              <a:ext cx="105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9721" name="Line 29"/>
            <p:cNvSpPr/>
            <p:nvPr/>
          </p:nvSpPr>
          <p:spPr>
            <a:xfrm>
              <a:off x="4850" y="681"/>
              <a:ext cx="0" cy="524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9722" name="Line 30"/>
            <p:cNvSpPr/>
            <p:nvPr/>
          </p:nvSpPr>
          <p:spPr>
            <a:xfrm>
              <a:off x="5218" y="891"/>
              <a:ext cx="0" cy="314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9723" name="Line 31"/>
            <p:cNvSpPr/>
            <p:nvPr/>
          </p:nvSpPr>
          <p:spPr>
            <a:xfrm flipV="1">
              <a:off x="2846" y="1623"/>
              <a:ext cx="0" cy="471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29724" name="Line 32"/>
            <p:cNvSpPr/>
            <p:nvPr/>
          </p:nvSpPr>
          <p:spPr>
            <a:xfrm flipV="1">
              <a:off x="3004" y="1623"/>
              <a:ext cx="0" cy="471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graphicFrame>
          <p:nvGraphicFramePr>
            <p:cNvPr id="29725" name="对象 44064"/>
            <p:cNvGraphicFramePr>
              <a:graphicFrameLocks noChangeAspect="1"/>
            </p:cNvGraphicFramePr>
            <p:nvPr/>
          </p:nvGraphicFramePr>
          <p:xfrm>
            <a:off x="263" y="158"/>
            <a:ext cx="203" cy="30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37" name="" r:id="rId1" imgW="158115" imgH="236855" progId="">
                    <p:embed/>
                  </p:oleObj>
                </mc:Choice>
                <mc:Fallback>
                  <p:oleObj name="" r:id="rId1" imgW="158115" imgH="236855" progId="">
                    <p:embed/>
                    <p:pic>
                      <p:nvPicPr>
                        <p:cNvPr id="0" name="图片 3136"/>
                        <p:cNvPicPr/>
                        <p:nvPr/>
                      </p:nvPicPr>
                      <p:blipFill>
                        <a:blip r:embed="rId2"/>
                        <a:stretch>
                          <a:fillRect/>
                        </a:stretch>
                      </p:blipFill>
                      <p:spPr>
                        <a:xfrm>
                          <a:off x="263" y="158"/>
                          <a:ext cx="203" cy="302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9726" name="对象 44065"/>
            <p:cNvGraphicFramePr>
              <a:graphicFrameLocks noChangeAspect="1"/>
            </p:cNvGraphicFramePr>
            <p:nvPr/>
          </p:nvGraphicFramePr>
          <p:xfrm>
            <a:off x="360" y="1466"/>
            <a:ext cx="220" cy="30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38" name="" r:id="rId3" imgW="170815" imgH="236855" progId="">
                    <p:embed/>
                  </p:oleObj>
                </mc:Choice>
                <mc:Fallback>
                  <p:oleObj name="" r:id="rId3" imgW="170815" imgH="236855" progId="">
                    <p:embed/>
                    <p:pic>
                      <p:nvPicPr>
                        <p:cNvPr id="0" name="图片 3137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360" y="1466"/>
                          <a:ext cx="220" cy="303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9727" name="Rectangle 36"/>
            <p:cNvSpPr/>
            <p:nvPr/>
          </p:nvSpPr>
          <p:spPr>
            <a:xfrm>
              <a:off x="4112" y="0"/>
              <a:ext cx="896" cy="31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ctr"/>
            <a:p>
              <a:pPr algn="ctr"/>
              <a:r>
                <a:rPr lang="zh-CN" altLang="en-US" sz="2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数字信号</a:t>
              </a:r>
              <a:endPara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9728" name="Rectangle 37"/>
            <p:cNvSpPr/>
            <p:nvPr/>
          </p:nvSpPr>
          <p:spPr>
            <a:xfrm>
              <a:off x="2846" y="2251"/>
              <a:ext cx="317" cy="47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ctr"/>
            <a:p>
              <a:pPr algn="ctr"/>
              <a:r>
                <a:rPr lang="zh-CN" altLang="en-US" sz="2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手</a:t>
              </a:r>
              <a:endPara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algn="ctr"/>
              <a:r>
                <a:rPr lang="zh-CN" altLang="en-US" sz="2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动</a:t>
              </a:r>
              <a:endPara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9729" name="Rectangle 38"/>
            <p:cNvSpPr/>
            <p:nvPr/>
          </p:nvSpPr>
          <p:spPr>
            <a:xfrm>
              <a:off x="2530" y="2251"/>
              <a:ext cx="317" cy="47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ctr"/>
            <a:p>
              <a:pPr algn="ctr"/>
              <a:r>
                <a:rPr lang="zh-CN" altLang="en-US" sz="2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自</a:t>
              </a:r>
              <a:endPara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algn="ctr"/>
              <a:r>
                <a:rPr lang="zh-CN" altLang="en-US" sz="2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动</a:t>
              </a:r>
              <a:endPara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9730" name="Line 39"/>
            <p:cNvSpPr/>
            <p:nvPr/>
          </p:nvSpPr>
          <p:spPr>
            <a:xfrm>
              <a:off x="3130" y="2177"/>
              <a:ext cx="363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29731" name="Line 40"/>
            <p:cNvSpPr/>
            <p:nvPr/>
          </p:nvSpPr>
          <p:spPr>
            <a:xfrm flipV="1">
              <a:off x="3130" y="1633"/>
              <a:ext cx="0" cy="544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</p:grpSp>
      <p:sp>
        <p:nvSpPr>
          <p:cNvPr id="29732" name="Line 16"/>
          <p:cNvSpPr/>
          <p:nvPr/>
        </p:nvSpPr>
        <p:spPr>
          <a:xfrm flipH="1">
            <a:off x="1260475" y="3068638"/>
            <a:ext cx="449263" cy="11112"/>
          </a:xfrm>
          <a:prstGeom prst="line">
            <a:avLst/>
          </a:prstGeom>
          <a:ln w="2857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29733" name="TextBox 2"/>
          <p:cNvSpPr txBox="1"/>
          <p:nvPr/>
        </p:nvSpPr>
        <p:spPr>
          <a:xfrm>
            <a:off x="6561138" y="1892300"/>
            <a:ext cx="2286000" cy="461963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en-US" altLang="zh-CN" sz="2400" dirty="0">
                <a:latin typeface="Arial" panose="020B0604020202020204" pitchFamily="34" charset="0"/>
                <a:ea typeface="宋体" panose="02010600030101010101" pitchFamily="2" charset="-122"/>
              </a:rPr>
              <a:t>4</a:t>
            </a:r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</a:rPr>
              <a:t>～</a:t>
            </a:r>
            <a:r>
              <a:rPr lang="en-US" altLang="zh-CN" sz="2400" dirty="0">
                <a:latin typeface="Arial" panose="020B0604020202020204" pitchFamily="34" charset="0"/>
                <a:ea typeface="宋体" panose="02010600030101010101" pitchFamily="2" charset="-122"/>
              </a:rPr>
              <a:t>20mADC</a:t>
            </a:r>
            <a:endParaRPr lang="zh-CN" altLang="en-US" sz="24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4577" name="Rectangle 2"/>
          <p:cNvSpPr/>
          <p:nvPr/>
        </p:nvSpPr>
        <p:spPr>
          <a:xfrm>
            <a:off x="2287588" y="106363"/>
            <a:ext cx="4589463" cy="522288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fontAlgn="base"/>
            <a:r>
              <a:rPr lang="zh-CN" altLang="en-US" strike="noStrike" noProof="1" dirty="0">
                <a:solidFill>
                  <a:schemeClr val="bg1"/>
                </a:solidFill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电容式智能压力变送器</a:t>
            </a:r>
            <a:endParaRPr lang="zh-CN" altLang="en-US" strike="noStrike" noProof="1" dirty="0">
              <a:solidFill>
                <a:schemeClr val="bg1"/>
              </a:solidFill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slow" advClick="0">
    <p:wedg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0721" name="Rectangle 2"/>
          <p:cNvSpPr/>
          <p:nvPr/>
        </p:nvSpPr>
        <p:spPr>
          <a:xfrm>
            <a:off x="2339975" y="260350"/>
            <a:ext cx="3968750" cy="358775"/>
          </a:xfrm>
          <a:prstGeom prst="rect">
            <a:avLst/>
          </a:prstGeom>
          <a:gradFill rotWithShape="1">
            <a:gsLst>
              <a:gs pos="0">
                <a:srgbClr val="3399FF"/>
              </a:gs>
              <a:gs pos="100000">
                <a:srgbClr val="0000FF"/>
              </a:gs>
            </a:gsLst>
            <a:lin ang="5400000" scaled="1"/>
            <a:tileRect/>
          </a:gradFill>
          <a:ln w="9525">
            <a:noFill/>
          </a:ln>
        </p:spPr>
        <p:txBody>
          <a:bodyPr anchor="ctr"/>
          <a:p>
            <a:pPr algn="ctr"/>
            <a:r>
              <a:rPr lang="zh-CN" altLang="en-US" sz="3200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温度变送器</a:t>
            </a:r>
            <a:endParaRPr lang="zh-CN" altLang="en-US" sz="3200" dirty="0">
              <a:solidFill>
                <a:schemeClr val="bg1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30722" name="AutoShape 3"/>
          <p:cNvSpPr/>
          <p:nvPr/>
        </p:nvSpPr>
        <p:spPr>
          <a:xfrm>
            <a:off x="1331913" y="0"/>
            <a:ext cx="936625" cy="865188"/>
          </a:xfrm>
          <a:prstGeom prst="flowChartDecision">
            <a:avLst/>
          </a:prstGeom>
          <a:gradFill rotWithShape="1">
            <a:gsLst>
              <a:gs pos="0">
                <a:srgbClr val="3366FF"/>
              </a:gs>
              <a:gs pos="100000">
                <a:srgbClr val="182F76"/>
              </a:gs>
            </a:gsLst>
            <a:path path="shape">
              <a:fillToRect l="50000" t="50000" r="50000" b="50000"/>
            </a:path>
            <a:tileRect/>
          </a:gradFill>
          <a:ln w="76200" cap="flat" cmpd="tri">
            <a:solidFill>
              <a:srgbClr val="FF99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3.4</a:t>
            </a:r>
            <a:endParaRPr lang="en-US" altLang="zh-CN" sz="2000" dirty="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0723" name="Rectangle 4"/>
          <p:cNvSpPr/>
          <p:nvPr/>
        </p:nvSpPr>
        <p:spPr>
          <a:xfrm>
            <a:off x="539750" y="836613"/>
            <a:ext cx="7993063" cy="830262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zh-CN" altLang="en-US" sz="2400" dirty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功能</a:t>
            </a:r>
            <a:r>
              <a:rPr lang="en-US" altLang="zh-CN" sz="2400" dirty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:</a:t>
            </a:r>
            <a:endParaRPr lang="en-US" altLang="zh-CN" sz="2400" dirty="0">
              <a:solidFill>
                <a:srgbClr val="0000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</a:rPr>
              <a:t>将温度线性地转换为</a:t>
            </a:r>
            <a:r>
              <a:rPr lang="en-US" altLang="zh-CN" sz="2400" dirty="0">
                <a:latin typeface="Arial" panose="020B0604020202020204" pitchFamily="34" charset="0"/>
                <a:ea typeface="宋体" panose="02010600030101010101" pitchFamily="2" charset="-122"/>
              </a:rPr>
              <a:t>4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～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20mADC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信号。</a:t>
            </a:r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0724" name="Rectangle 5"/>
          <p:cNvSpPr/>
          <p:nvPr/>
        </p:nvSpPr>
        <p:spPr>
          <a:xfrm>
            <a:off x="576263" y="1735138"/>
            <a:ext cx="1800225" cy="4603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zh-CN" altLang="en-US" sz="2400" dirty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线路组成</a:t>
            </a:r>
            <a:endParaRPr lang="zh-CN" altLang="en-US" sz="2400" dirty="0">
              <a:solidFill>
                <a:srgbClr val="0000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0725" name="Rectangle 6"/>
          <p:cNvSpPr/>
          <p:nvPr/>
        </p:nvSpPr>
        <p:spPr>
          <a:xfrm>
            <a:off x="1101725" y="4970463"/>
            <a:ext cx="2089150" cy="4603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量程单元</a:t>
            </a:r>
            <a:endParaRPr lang="zh-CN" altLang="en-US" sz="2400" dirty="0">
              <a:solidFill>
                <a:srgbClr val="0000FF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0726" name="Rectangle 7"/>
          <p:cNvSpPr/>
          <p:nvPr/>
        </p:nvSpPr>
        <p:spPr>
          <a:xfrm>
            <a:off x="1133475" y="3925888"/>
            <a:ext cx="1371600" cy="685800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tx1"/>
            </a:solidFill>
            <a:prstDash val="dash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zh-CN" altLang="en-US" sz="1800" dirty="0">
                <a:latin typeface="Tahoma" panose="020B0604030504040204" pitchFamily="34" charset="0"/>
                <a:ea typeface="宋体" panose="02010600030101010101" pitchFamily="2" charset="-122"/>
              </a:rPr>
              <a:t>输入部分</a:t>
            </a:r>
            <a:endParaRPr lang="zh-CN" altLang="en-US" sz="1800" dirty="0"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30727" name="Rectangle 8"/>
          <p:cNvSpPr/>
          <p:nvPr/>
        </p:nvSpPr>
        <p:spPr>
          <a:xfrm>
            <a:off x="4716463" y="3933825"/>
            <a:ext cx="1371600" cy="685800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tx1"/>
            </a:solidFill>
            <a:prstDash val="dash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zh-CN" altLang="en-US" sz="1800" dirty="0">
                <a:latin typeface="Tahoma" panose="020B0604030504040204" pitchFamily="34" charset="0"/>
                <a:ea typeface="宋体" panose="02010600030101010101" pitchFamily="2" charset="-122"/>
              </a:rPr>
              <a:t>运算放大器</a:t>
            </a:r>
            <a:endParaRPr lang="zh-CN" altLang="en-US" sz="1800" dirty="0"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30728" name="Rectangle 9"/>
          <p:cNvSpPr/>
          <p:nvPr/>
        </p:nvSpPr>
        <p:spPr>
          <a:xfrm>
            <a:off x="3419475" y="5084763"/>
            <a:ext cx="1223963" cy="685800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tx1"/>
            </a:solidFill>
            <a:prstDash val="dash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zh-CN" altLang="en-US" sz="1800" dirty="0">
                <a:latin typeface="Tahoma" panose="020B0604030504040204" pitchFamily="34" charset="0"/>
                <a:ea typeface="宋体" panose="02010600030101010101" pitchFamily="2" charset="-122"/>
              </a:rPr>
              <a:t>反馈单元</a:t>
            </a:r>
            <a:endParaRPr lang="zh-CN" altLang="en-US" sz="1800" dirty="0"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30729" name="Rectangle 10"/>
          <p:cNvSpPr/>
          <p:nvPr/>
        </p:nvSpPr>
        <p:spPr>
          <a:xfrm>
            <a:off x="2124075" y="3068638"/>
            <a:ext cx="1905000" cy="457200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tx1"/>
            </a:solidFill>
            <a:prstDash val="dash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zh-CN" altLang="en-US" sz="1800" dirty="0">
                <a:latin typeface="Tahoma" panose="020B0604030504040204" pitchFamily="34" charset="0"/>
                <a:ea typeface="宋体" panose="02010600030101010101" pitchFamily="2" charset="-122"/>
              </a:rPr>
              <a:t>调零、零点迁移</a:t>
            </a:r>
            <a:endParaRPr lang="zh-CN" altLang="en-US" sz="1800" dirty="0"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30730" name="Oval 11"/>
          <p:cNvSpPr/>
          <p:nvPr/>
        </p:nvSpPr>
        <p:spPr>
          <a:xfrm>
            <a:off x="2994025" y="4167188"/>
            <a:ext cx="179388" cy="179387"/>
          </a:xfrm>
          <a:prstGeom prst="ellipse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/>
          <a:p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0731" name="Line 12"/>
          <p:cNvSpPr/>
          <p:nvPr/>
        </p:nvSpPr>
        <p:spPr>
          <a:xfrm>
            <a:off x="2505075" y="4259263"/>
            <a:ext cx="493713" cy="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30732" name="Line 13"/>
          <p:cNvSpPr/>
          <p:nvPr/>
        </p:nvSpPr>
        <p:spPr>
          <a:xfrm flipH="1">
            <a:off x="3081338" y="3535363"/>
            <a:ext cx="0" cy="619125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30733" name="Line 14"/>
          <p:cNvSpPr/>
          <p:nvPr/>
        </p:nvSpPr>
        <p:spPr>
          <a:xfrm>
            <a:off x="7956550" y="4292600"/>
            <a:ext cx="990600" cy="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30734" name="Line 15"/>
          <p:cNvSpPr/>
          <p:nvPr/>
        </p:nvSpPr>
        <p:spPr>
          <a:xfrm flipH="1">
            <a:off x="4643438" y="5445125"/>
            <a:ext cx="3673475" cy="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30735" name="Line 16"/>
          <p:cNvSpPr/>
          <p:nvPr/>
        </p:nvSpPr>
        <p:spPr>
          <a:xfrm flipV="1">
            <a:off x="3081338" y="4364038"/>
            <a:ext cx="0" cy="106680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30736" name="Text Box 17"/>
          <p:cNvSpPr txBox="1"/>
          <p:nvPr/>
        </p:nvSpPr>
        <p:spPr>
          <a:xfrm>
            <a:off x="2573338" y="3892550"/>
            <a:ext cx="492125" cy="207963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 anchor="t"/>
          <a:p>
            <a:pPr>
              <a:spcBef>
                <a:spcPct val="50000"/>
              </a:spcBef>
            </a:pP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Vi  </a:t>
            </a:r>
            <a:endParaRPr lang="en-US" altLang="zh-CN" sz="20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30737" name="Group 18"/>
          <p:cNvGrpSpPr/>
          <p:nvPr/>
        </p:nvGrpSpPr>
        <p:grpSpPr>
          <a:xfrm>
            <a:off x="2886075" y="4059238"/>
            <a:ext cx="107950" cy="107950"/>
            <a:chOff x="0" y="0"/>
            <a:chExt cx="68" cy="68"/>
          </a:xfrm>
        </p:grpSpPr>
        <p:sp>
          <p:nvSpPr>
            <p:cNvPr id="30738" name="Line 19"/>
            <p:cNvSpPr/>
            <p:nvPr/>
          </p:nvSpPr>
          <p:spPr>
            <a:xfrm>
              <a:off x="0" y="32"/>
              <a:ext cx="68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0739" name="Line 20"/>
            <p:cNvSpPr/>
            <p:nvPr/>
          </p:nvSpPr>
          <p:spPr>
            <a:xfrm>
              <a:off x="32" y="0"/>
              <a:ext cx="0" cy="68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30740" name="Line 21"/>
          <p:cNvSpPr/>
          <p:nvPr/>
        </p:nvSpPr>
        <p:spPr>
          <a:xfrm>
            <a:off x="3190875" y="4440238"/>
            <a:ext cx="107950" cy="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0741" name="Text Box 22"/>
          <p:cNvSpPr txBox="1"/>
          <p:nvPr/>
        </p:nvSpPr>
        <p:spPr>
          <a:xfrm>
            <a:off x="3152775" y="4478338"/>
            <a:ext cx="428625" cy="206375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 anchor="t"/>
          <a:p>
            <a:pPr>
              <a:spcBef>
                <a:spcPct val="50000"/>
              </a:spcBef>
            </a:pP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Vf </a:t>
            </a:r>
            <a:endParaRPr lang="en-US" altLang="zh-CN" sz="20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0742" name="Text Box 23"/>
          <p:cNvSpPr txBox="1"/>
          <p:nvPr/>
        </p:nvSpPr>
        <p:spPr>
          <a:xfrm>
            <a:off x="3152775" y="3821113"/>
            <a:ext cx="357188" cy="225425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 anchor="t"/>
          <a:p>
            <a:pPr>
              <a:spcBef>
                <a:spcPct val="50000"/>
              </a:spcBef>
            </a:pP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V</a:t>
            </a:r>
            <a:r>
              <a:rPr lang="en-US" altLang="zh-CN" sz="2000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Z</a:t>
            </a:r>
            <a:r>
              <a:rPr lang="en-US" altLang="zh-CN" sz="1200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endParaRPr lang="en-US" altLang="zh-CN" sz="12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0743" name="Text Box 24"/>
          <p:cNvSpPr txBox="1"/>
          <p:nvPr/>
        </p:nvSpPr>
        <p:spPr>
          <a:xfrm>
            <a:off x="8604250" y="3860800"/>
            <a:ext cx="285750" cy="280988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 anchor="t"/>
          <a:p>
            <a:pPr>
              <a:spcBef>
                <a:spcPct val="50000"/>
              </a:spcBef>
            </a:pPr>
            <a:r>
              <a:rPr lang="en-US" altLang="zh-CN" sz="2400" i="1" dirty="0">
                <a:latin typeface="Times New Roman" panose="02020603050405020304" pitchFamily="18" charset="0"/>
                <a:ea typeface="宋体" panose="02010600030101010101" pitchFamily="2" charset="-122"/>
              </a:rPr>
              <a:t>y</a:t>
            </a:r>
            <a:endParaRPr lang="en-US" altLang="zh-CN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0744" name="Text Box 25"/>
          <p:cNvSpPr txBox="1"/>
          <p:nvPr/>
        </p:nvSpPr>
        <p:spPr>
          <a:xfrm>
            <a:off x="628650" y="3821113"/>
            <a:ext cx="352425" cy="352425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 anchor="t"/>
          <a:p>
            <a:pPr>
              <a:spcBef>
                <a:spcPct val="50000"/>
              </a:spcBef>
            </a:pPr>
            <a:r>
              <a:rPr lang="en-US" altLang="zh-CN" sz="2400" i="1" dirty="0">
                <a:latin typeface="Times New Roman" panose="02020603050405020304" pitchFamily="18" charset="0"/>
                <a:ea typeface="宋体" panose="02010600030101010101" pitchFamily="2" charset="-122"/>
              </a:rPr>
              <a:t>x</a:t>
            </a:r>
            <a:endParaRPr lang="en-US" altLang="zh-CN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0745" name="Line 26"/>
          <p:cNvSpPr/>
          <p:nvPr/>
        </p:nvSpPr>
        <p:spPr>
          <a:xfrm>
            <a:off x="523875" y="4262438"/>
            <a:ext cx="609600" cy="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30746" name="Rectangle 27"/>
          <p:cNvSpPr/>
          <p:nvPr/>
        </p:nvSpPr>
        <p:spPr>
          <a:xfrm>
            <a:off x="6588125" y="3933825"/>
            <a:ext cx="1371600" cy="685800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tx1"/>
            </a:solidFill>
            <a:prstDash val="dash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zh-CN" altLang="en-US" sz="1800" dirty="0">
                <a:latin typeface="Tahoma" panose="020B0604030504040204" pitchFamily="34" charset="0"/>
                <a:ea typeface="宋体" panose="02010600030101010101" pitchFamily="2" charset="-122"/>
              </a:rPr>
              <a:t>功率放大器</a:t>
            </a:r>
            <a:endParaRPr lang="zh-CN" altLang="en-US" sz="1800" dirty="0"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30747" name="Line 28"/>
          <p:cNvSpPr/>
          <p:nvPr/>
        </p:nvSpPr>
        <p:spPr>
          <a:xfrm>
            <a:off x="8316913" y="4292600"/>
            <a:ext cx="0" cy="1152525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0748" name="Line 29"/>
          <p:cNvSpPr/>
          <p:nvPr/>
        </p:nvSpPr>
        <p:spPr>
          <a:xfrm>
            <a:off x="6084888" y="4292600"/>
            <a:ext cx="503237" cy="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30749" name="Line 30"/>
          <p:cNvSpPr/>
          <p:nvPr/>
        </p:nvSpPr>
        <p:spPr>
          <a:xfrm>
            <a:off x="3203575" y="4292600"/>
            <a:ext cx="1512888" cy="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30750" name="Line 31"/>
          <p:cNvSpPr/>
          <p:nvPr/>
        </p:nvSpPr>
        <p:spPr>
          <a:xfrm flipH="1">
            <a:off x="3059113" y="5445125"/>
            <a:ext cx="360362" cy="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0751" name="Line 32"/>
          <p:cNvSpPr/>
          <p:nvPr/>
        </p:nvSpPr>
        <p:spPr>
          <a:xfrm>
            <a:off x="4716463" y="2565400"/>
            <a:ext cx="1587" cy="3421063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0752" name="Rectangle 33"/>
          <p:cNvSpPr/>
          <p:nvPr/>
        </p:nvSpPr>
        <p:spPr>
          <a:xfrm>
            <a:off x="6588125" y="4775200"/>
            <a:ext cx="11684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en-US" altLang="zh-CN" sz="2400" dirty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V/I</a:t>
            </a:r>
            <a:r>
              <a:rPr lang="zh-CN" altLang="en-US" sz="2400" dirty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变换</a:t>
            </a:r>
            <a:endParaRPr lang="zh-CN" altLang="en-US" sz="2400" dirty="0">
              <a:solidFill>
                <a:srgbClr val="0000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0753" name="Rectangle 34"/>
          <p:cNvSpPr/>
          <p:nvPr/>
        </p:nvSpPr>
        <p:spPr>
          <a:xfrm>
            <a:off x="4932363" y="4970463"/>
            <a:ext cx="2089150" cy="4603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放大单元</a:t>
            </a:r>
            <a:endParaRPr lang="zh-CN" altLang="en-US" sz="2400" dirty="0">
              <a:solidFill>
                <a:srgbClr val="0000FF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0754" name="Rectangle 35"/>
          <p:cNvSpPr/>
          <p:nvPr/>
        </p:nvSpPr>
        <p:spPr>
          <a:xfrm>
            <a:off x="4932363" y="2636838"/>
            <a:ext cx="2808287" cy="685800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tx1"/>
            </a:solidFill>
            <a:prstDash val="dash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en-US" altLang="zh-CN" sz="2400" dirty="0">
                <a:latin typeface="Tahoma" panose="020B0604030504040204" pitchFamily="34" charset="0"/>
                <a:ea typeface="宋体" panose="02010600030101010101" pitchFamily="2" charset="-122"/>
              </a:rPr>
              <a:t>DC/AC/DC</a:t>
            </a:r>
            <a:r>
              <a:rPr lang="zh-CN" altLang="en-US" sz="2400" dirty="0">
                <a:latin typeface="Tahoma" panose="020B0604030504040204" pitchFamily="34" charset="0"/>
                <a:ea typeface="宋体" panose="02010600030101010101" pitchFamily="2" charset="-122"/>
              </a:rPr>
              <a:t>变换</a:t>
            </a:r>
            <a:endParaRPr lang="zh-CN" altLang="en-US" sz="2400" dirty="0"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30755" name="Line 36"/>
          <p:cNvSpPr/>
          <p:nvPr/>
        </p:nvSpPr>
        <p:spPr>
          <a:xfrm flipH="1">
            <a:off x="7740650" y="2997200"/>
            <a:ext cx="935038" cy="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30756" name="Text Box 37"/>
          <p:cNvSpPr txBox="1"/>
          <p:nvPr/>
        </p:nvSpPr>
        <p:spPr>
          <a:xfrm>
            <a:off x="7812088" y="2636838"/>
            <a:ext cx="936625" cy="280987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 anchor="t"/>
          <a:p>
            <a:pPr>
              <a:spcBef>
                <a:spcPct val="50000"/>
              </a:spcBef>
            </a:pPr>
            <a:r>
              <a:rPr lang="zh-CN" altLang="en-US" sz="2400" i="1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2400" i="1" dirty="0">
                <a:latin typeface="Times New Roman" panose="02020603050405020304" pitchFamily="18" charset="0"/>
                <a:ea typeface="宋体" panose="02010600030101010101" pitchFamily="2" charset="-122"/>
              </a:rPr>
              <a:t>24V</a:t>
            </a:r>
            <a:endParaRPr lang="en-US" altLang="zh-CN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0757" name="Line 38"/>
          <p:cNvSpPr/>
          <p:nvPr/>
        </p:nvSpPr>
        <p:spPr>
          <a:xfrm>
            <a:off x="5435600" y="3357563"/>
            <a:ext cx="0" cy="576262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30758" name="Line 39"/>
          <p:cNvSpPr/>
          <p:nvPr/>
        </p:nvSpPr>
        <p:spPr>
          <a:xfrm>
            <a:off x="7164388" y="3357563"/>
            <a:ext cx="0" cy="576262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30759" name="Line 40"/>
          <p:cNvSpPr/>
          <p:nvPr/>
        </p:nvSpPr>
        <p:spPr>
          <a:xfrm>
            <a:off x="1476375" y="2852738"/>
            <a:ext cx="0" cy="1081087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30760" name="Line 41"/>
          <p:cNvSpPr/>
          <p:nvPr/>
        </p:nvSpPr>
        <p:spPr>
          <a:xfrm flipH="1">
            <a:off x="1476375" y="2852738"/>
            <a:ext cx="3455988" cy="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0761" name="Line 42"/>
          <p:cNvSpPr/>
          <p:nvPr/>
        </p:nvSpPr>
        <p:spPr>
          <a:xfrm>
            <a:off x="3059113" y="2852738"/>
            <a:ext cx="0" cy="21590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30762" name="Text Box 43"/>
          <p:cNvSpPr txBox="1"/>
          <p:nvPr/>
        </p:nvSpPr>
        <p:spPr>
          <a:xfrm>
            <a:off x="2843213" y="2276475"/>
            <a:ext cx="647700" cy="457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en-US" altLang="zh-CN" sz="2400" dirty="0">
                <a:latin typeface="Arial" panose="020B0604020202020204" pitchFamily="34" charset="0"/>
                <a:ea typeface="宋体" panose="02010600030101010101" pitchFamily="2" charset="-122"/>
              </a:rPr>
              <a:t>DC</a:t>
            </a:r>
            <a:endParaRPr lang="en-US" altLang="zh-CN" sz="24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0763" name="Text Box 44"/>
          <p:cNvSpPr txBox="1"/>
          <p:nvPr/>
        </p:nvSpPr>
        <p:spPr>
          <a:xfrm>
            <a:off x="5508625" y="3429000"/>
            <a:ext cx="647700" cy="457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en-US" altLang="zh-CN" sz="2400" dirty="0">
                <a:latin typeface="Arial" panose="020B0604020202020204" pitchFamily="34" charset="0"/>
                <a:ea typeface="宋体" panose="02010600030101010101" pitchFamily="2" charset="-122"/>
              </a:rPr>
              <a:t>DC</a:t>
            </a:r>
            <a:endParaRPr lang="en-US" altLang="zh-CN" sz="24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0764" name="Text Box 45"/>
          <p:cNvSpPr txBox="1"/>
          <p:nvPr/>
        </p:nvSpPr>
        <p:spPr>
          <a:xfrm>
            <a:off x="7235825" y="3357563"/>
            <a:ext cx="647700" cy="457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en-US" altLang="zh-CN" sz="2400" dirty="0">
                <a:latin typeface="Arial" panose="020B0604020202020204" pitchFamily="34" charset="0"/>
                <a:ea typeface="宋体" panose="02010600030101010101" pitchFamily="2" charset="-122"/>
              </a:rPr>
              <a:t>AC</a:t>
            </a:r>
            <a:endParaRPr lang="en-US" altLang="zh-CN" sz="24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0765" name="Text Box 2"/>
          <p:cNvSpPr txBox="1"/>
          <p:nvPr/>
        </p:nvSpPr>
        <p:spPr>
          <a:xfrm>
            <a:off x="2411413" y="6021388"/>
            <a:ext cx="4829175" cy="4603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图 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-1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 温度变送器组成框图</a:t>
            </a:r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slow" advClick="0">
    <p:wedg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1745" name="Text Box 2"/>
          <p:cNvSpPr txBox="1"/>
          <p:nvPr/>
        </p:nvSpPr>
        <p:spPr>
          <a:xfrm>
            <a:off x="2411413" y="6021388"/>
            <a:ext cx="4829175" cy="4603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图 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-1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 热电偶温度变送器框图</a:t>
            </a:r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1746" name="Text Box 47"/>
          <p:cNvSpPr txBox="1"/>
          <p:nvPr/>
        </p:nvSpPr>
        <p:spPr>
          <a:xfrm>
            <a:off x="900113" y="836613"/>
            <a:ext cx="2632075" cy="4603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热电偶温度变送器</a:t>
            </a:r>
            <a:endParaRPr lang="zh-CN" altLang="en-US" sz="2400" dirty="0">
              <a:solidFill>
                <a:srgbClr val="0000FF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31747" name="组合 46085"/>
          <p:cNvGrpSpPr/>
          <p:nvPr/>
        </p:nvGrpSpPr>
        <p:grpSpPr>
          <a:xfrm>
            <a:off x="153988" y="1333500"/>
            <a:ext cx="8458200" cy="4648200"/>
            <a:chOff x="0" y="0"/>
            <a:chExt cx="13320" cy="7320"/>
          </a:xfrm>
        </p:grpSpPr>
        <p:sp>
          <p:nvSpPr>
            <p:cNvPr id="31748" name="Rectangle 5"/>
            <p:cNvSpPr/>
            <p:nvPr/>
          </p:nvSpPr>
          <p:spPr>
            <a:xfrm>
              <a:off x="720" y="2280"/>
              <a:ext cx="1200" cy="1800"/>
            </a:xfrm>
            <a:prstGeom prst="rect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热</a:t>
              </a:r>
              <a:endPara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algn="ctr"/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电</a:t>
              </a:r>
              <a:endPara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algn="ctr"/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偶</a:t>
              </a:r>
              <a:endPara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1749" name="Rectangle 6"/>
            <p:cNvSpPr/>
            <p:nvPr/>
          </p:nvSpPr>
          <p:spPr>
            <a:xfrm>
              <a:off x="5400" y="600"/>
              <a:ext cx="840" cy="1800"/>
            </a:xfrm>
            <a:prstGeom prst="rect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稳</a:t>
              </a:r>
              <a:endPara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algn="ctr"/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压</a:t>
              </a:r>
              <a:endPara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algn="ctr"/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源</a:t>
              </a:r>
              <a:endPara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1750" name="Rectangle 7"/>
            <p:cNvSpPr/>
            <p:nvPr/>
          </p:nvSpPr>
          <p:spPr>
            <a:xfrm>
              <a:off x="6960" y="2520"/>
              <a:ext cx="1440" cy="1320"/>
            </a:xfrm>
            <a:prstGeom prst="rect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前置</a:t>
              </a:r>
              <a:endPara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algn="ctr"/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运放</a:t>
              </a:r>
              <a:endPara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1751" name="Rectangle 8"/>
            <p:cNvSpPr/>
            <p:nvPr/>
          </p:nvSpPr>
          <p:spPr>
            <a:xfrm>
              <a:off x="10680" y="2520"/>
              <a:ext cx="1560" cy="1320"/>
            </a:xfrm>
            <a:prstGeom prst="rect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输出</a:t>
              </a:r>
              <a:endPara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algn="ctr"/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回路</a:t>
              </a:r>
              <a:endPara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1752" name="Rectangle 9"/>
            <p:cNvSpPr/>
            <p:nvPr/>
          </p:nvSpPr>
          <p:spPr>
            <a:xfrm>
              <a:off x="3516" y="566"/>
              <a:ext cx="1320" cy="1474"/>
            </a:xfrm>
            <a:prstGeom prst="rect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零点</a:t>
              </a:r>
              <a:endPara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algn="ctr"/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调整</a:t>
              </a:r>
              <a:endPara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1753" name="Rectangle 10"/>
            <p:cNvSpPr/>
            <p:nvPr/>
          </p:nvSpPr>
          <p:spPr>
            <a:xfrm>
              <a:off x="6840" y="960"/>
              <a:ext cx="5280" cy="840"/>
            </a:xfrm>
            <a:prstGeom prst="rect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DC/AC/DC</a:t>
              </a:r>
              <a:endPara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1754" name="Rectangle 11"/>
            <p:cNvSpPr/>
            <p:nvPr/>
          </p:nvSpPr>
          <p:spPr>
            <a:xfrm>
              <a:off x="3176" y="4920"/>
              <a:ext cx="3185" cy="840"/>
            </a:xfrm>
            <a:prstGeom prst="rect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非线性校正</a:t>
              </a:r>
              <a:endPara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1755" name="AutoShape 12"/>
            <p:cNvSpPr/>
            <p:nvPr/>
          </p:nvSpPr>
          <p:spPr>
            <a:xfrm>
              <a:off x="4309" y="2948"/>
              <a:ext cx="480" cy="480"/>
            </a:xfrm>
            <a:prstGeom prst="flowChartSummingJunction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1756" name="Line 15"/>
            <p:cNvSpPr/>
            <p:nvPr/>
          </p:nvSpPr>
          <p:spPr>
            <a:xfrm>
              <a:off x="8400" y="3240"/>
              <a:ext cx="480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31757" name="Line 16"/>
            <p:cNvSpPr/>
            <p:nvPr/>
          </p:nvSpPr>
          <p:spPr>
            <a:xfrm>
              <a:off x="10200" y="3240"/>
              <a:ext cx="480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31758" name="Line 17"/>
            <p:cNvSpPr/>
            <p:nvPr/>
          </p:nvSpPr>
          <p:spPr>
            <a:xfrm>
              <a:off x="12240" y="3240"/>
              <a:ext cx="720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31759" name="Line 18"/>
            <p:cNvSpPr/>
            <p:nvPr/>
          </p:nvSpPr>
          <p:spPr>
            <a:xfrm flipH="1">
              <a:off x="6360" y="5280"/>
              <a:ext cx="3960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31760" name="Rectangle 21"/>
            <p:cNvSpPr/>
            <p:nvPr/>
          </p:nvSpPr>
          <p:spPr>
            <a:xfrm>
              <a:off x="8880" y="2520"/>
              <a:ext cx="1320" cy="1320"/>
            </a:xfrm>
            <a:prstGeom prst="rect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功率</a:t>
              </a:r>
              <a:endPara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algn="ctr"/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放大</a:t>
              </a:r>
              <a:endPara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1761" name="Line 22"/>
            <p:cNvSpPr/>
            <p:nvPr/>
          </p:nvSpPr>
          <p:spPr>
            <a:xfrm flipH="1" flipV="1">
              <a:off x="10320" y="3240"/>
              <a:ext cx="0" cy="204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1762" name="Line 24"/>
            <p:cNvSpPr/>
            <p:nvPr/>
          </p:nvSpPr>
          <p:spPr>
            <a:xfrm>
              <a:off x="120" y="3240"/>
              <a:ext cx="600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31763" name="Text Box 26"/>
            <p:cNvSpPr txBox="1"/>
            <p:nvPr/>
          </p:nvSpPr>
          <p:spPr>
            <a:xfrm>
              <a:off x="4560" y="3360"/>
              <a:ext cx="1080" cy="817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</a:rPr>
                <a:t>v</a:t>
              </a:r>
              <a:r>
                <a:rPr lang="zh-CN" altLang="en-US" baseline="-25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f</a:t>
              </a:r>
              <a:endParaRPr lang="zh-CN" altLang="en-US" baseline="-250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1764" name="Text Box 27"/>
            <p:cNvSpPr txBox="1"/>
            <p:nvPr/>
          </p:nvSpPr>
          <p:spPr>
            <a:xfrm>
              <a:off x="0" y="2640"/>
              <a:ext cx="1080" cy="72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T</a:t>
              </a:r>
              <a:endParaRPr lang="zh-CN" altLang="en-US" sz="2400" baseline="-250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1765" name="Text Box 28"/>
            <p:cNvSpPr txBox="1"/>
            <p:nvPr/>
          </p:nvSpPr>
          <p:spPr>
            <a:xfrm>
              <a:off x="1928" y="2267"/>
              <a:ext cx="1080" cy="72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E </a:t>
              </a:r>
              <a:r>
                <a:rPr lang="zh-CN" altLang="en-US" sz="2400" baseline="-25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t</a:t>
              </a:r>
              <a:endParaRPr lang="zh-CN" altLang="en-US" sz="2400" baseline="-250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1766" name="AutoShape 29"/>
            <p:cNvSpPr/>
            <p:nvPr/>
          </p:nvSpPr>
          <p:spPr>
            <a:xfrm>
              <a:off x="4800" y="1320"/>
              <a:ext cx="600" cy="240"/>
            </a:xfrm>
            <a:prstGeom prst="leftArrow">
              <a:avLst>
                <a:gd name="adj1" fmla="val 50000"/>
                <a:gd name="adj2" fmla="val 62500"/>
              </a:avLst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1767" name="AutoShape 30"/>
            <p:cNvSpPr/>
            <p:nvPr/>
          </p:nvSpPr>
          <p:spPr>
            <a:xfrm>
              <a:off x="6240" y="1320"/>
              <a:ext cx="600" cy="240"/>
            </a:xfrm>
            <a:prstGeom prst="leftArrow">
              <a:avLst>
                <a:gd name="adj1" fmla="val 50000"/>
                <a:gd name="adj2" fmla="val 62500"/>
              </a:avLst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1768" name="AutoShape 31"/>
            <p:cNvSpPr/>
            <p:nvPr/>
          </p:nvSpPr>
          <p:spPr>
            <a:xfrm>
              <a:off x="12120" y="1200"/>
              <a:ext cx="600" cy="240"/>
            </a:xfrm>
            <a:prstGeom prst="leftArrow">
              <a:avLst>
                <a:gd name="adj1" fmla="val 50000"/>
                <a:gd name="adj2" fmla="val 62500"/>
              </a:avLst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1769" name="Line 32"/>
            <p:cNvSpPr/>
            <p:nvPr/>
          </p:nvSpPr>
          <p:spPr>
            <a:xfrm>
              <a:off x="6600" y="120"/>
              <a:ext cx="0" cy="6120"/>
            </a:xfrm>
            <a:prstGeom prst="line">
              <a:avLst/>
            </a:prstGeom>
            <a:ln w="2857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1770" name="AutoShape 33"/>
            <p:cNvSpPr/>
            <p:nvPr/>
          </p:nvSpPr>
          <p:spPr>
            <a:xfrm>
              <a:off x="7560" y="1800"/>
              <a:ext cx="240" cy="720"/>
            </a:xfrm>
            <a:prstGeom prst="downArrow">
              <a:avLst>
                <a:gd name="adj1" fmla="val 50000"/>
                <a:gd name="adj2" fmla="val 75000"/>
              </a:avLst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1771" name="AutoShape 34"/>
            <p:cNvSpPr/>
            <p:nvPr/>
          </p:nvSpPr>
          <p:spPr>
            <a:xfrm>
              <a:off x="9360" y="1800"/>
              <a:ext cx="240" cy="720"/>
            </a:xfrm>
            <a:prstGeom prst="downArrow">
              <a:avLst>
                <a:gd name="adj1" fmla="val 50000"/>
                <a:gd name="adj2" fmla="val 75000"/>
              </a:avLst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1772" name="Text Box 35"/>
            <p:cNvSpPr txBox="1"/>
            <p:nvPr/>
          </p:nvSpPr>
          <p:spPr>
            <a:xfrm>
              <a:off x="2160" y="6600"/>
              <a:ext cx="2280" cy="72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量程单元</a:t>
              </a:r>
              <a:endPara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1773" name="Text Box 36"/>
            <p:cNvSpPr txBox="1"/>
            <p:nvPr/>
          </p:nvSpPr>
          <p:spPr>
            <a:xfrm>
              <a:off x="8280" y="6480"/>
              <a:ext cx="2280" cy="72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放大单元</a:t>
              </a:r>
              <a:endPara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1774" name="Text Box 37"/>
            <p:cNvSpPr txBox="1"/>
            <p:nvPr/>
          </p:nvSpPr>
          <p:spPr>
            <a:xfrm>
              <a:off x="12240" y="2400"/>
              <a:ext cx="1080" cy="72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I </a:t>
              </a:r>
              <a:r>
                <a:rPr lang="zh-CN" altLang="en-US" sz="2400" baseline="-25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0</a:t>
              </a:r>
              <a:endParaRPr lang="zh-CN" altLang="en-US" sz="2400" baseline="-250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1775" name="Text Box 38"/>
            <p:cNvSpPr txBox="1"/>
            <p:nvPr/>
          </p:nvSpPr>
          <p:spPr>
            <a:xfrm>
              <a:off x="12240" y="3360"/>
              <a:ext cx="1080" cy="72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V </a:t>
              </a:r>
              <a:r>
                <a:rPr lang="zh-CN" altLang="en-US" sz="2400" baseline="-25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0</a:t>
              </a:r>
              <a:endParaRPr lang="zh-CN" altLang="en-US" sz="2400" baseline="-250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1776" name="Text Box 39"/>
            <p:cNvSpPr txBox="1"/>
            <p:nvPr/>
          </p:nvSpPr>
          <p:spPr>
            <a:xfrm>
              <a:off x="11040" y="240"/>
              <a:ext cx="2040" cy="72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24VDC</a:t>
              </a:r>
              <a:endParaRPr lang="zh-CN" altLang="en-US" sz="2400" baseline="-250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1777" name="Rectangle 40"/>
            <p:cNvSpPr/>
            <p:nvPr/>
          </p:nvSpPr>
          <p:spPr>
            <a:xfrm>
              <a:off x="2156" y="0"/>
              <a:ext cx="4325" cy="6240"/>
            </a:xfrm>
            <a:prstGeom prst="rect">
              <a:avLst/>
            </a:prstGeom>
            <a:noFill/>
            <a:ln w="28575" cap="flat" cmpd="sng">
              <a:solidFill>
                <a:srgbClr val="0000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1778" name="Rectangle 41"/>
            <p:cNvSpPr/>
            <p:nvPr/>
          </p:nvSpPr>
          <p:spPr>
            <a:xfrm>
              <a:off x="6720" y="0"/>
              <a:ext cx="6600" cy="6240"/>
            </a:xfrm>
            <a:prstGeom prst="rect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1779" name="Line 42"/>
            <p:cNvSpPr/>
            <p:nvPr/>
          </p:nvSpPr>
          <p:spPr>
            <a:xfrm flipV="1">
              <a:off x="3360" y="6240"/>
              <a:ext cx="360" cy="60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1780" name="Line 43"/>
            <p:cNvSpPr/>
            <p:nvPr/>
          </p:nvSpPr>
          <p:spPr>
            <a:xfrm flipV="1">
              <a:off x="9000" y="6240"/>
              <a:ext cx="240" cy="36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1781" name="Line 44"/>
            <p:cNvSpPr/>
            <p:nvPr/>
          </p:nvSpPr>
          <p:spPr>
            <a:xfrm flipH="1">
              <a:off x="1475" y="4195"/>
              <a:ext cx="112" cy="795"/>
            </a:xfrm>
            <a:prstGeom prst="line">
              <a:avLst/>
            </a:prstGeom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1782" name="Text Box 45"/>
            <p:cNvSpPr txBox="1"/>
            <p:nvPr/>
          </p:nvSpPr>
          <p:spPr>
            <a:xfrm>
              <a:off x="567" y="5330"/>
              <a:ext cx="1588" cy="817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dirty="0">
                  <a:solidFill>
                    <a:srgbClr val="FF0000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外接</a:t>
              </a:r>
              <a:endParaRPr lang="zh-CN" altLang="en-US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1783" name="Rectangle 5"/>
            <p:cNvSpPr/>
            <p:nvPr/>
          </p:nvSpPr>
          <p:spPr>
            <a:xfrm>
              <a:off x="2608" y="2267"/>
              <a:ext cx="1200" cy="1800"/>
            </a:xfrm>
            <a:prstGeom prst="rect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冷端</a:t>
              </a:r>
              <a:endPara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algn="ctr"/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补偿</a:t>
              </a:r>
              <a:endPara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1784" name="箭头 4176"/>
            <p:cNvSpPr/>
            <p:nvPr/>
          </p:nvSpPr>
          <p:spPr>
            <a:xfrm>
              <a:off x="1928" y="3174"/>
              <a:ext cx="680" cy="1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31785" name="箭头 4177"/>
            <p:cNvSpPr/>
            <p:nvPr/>
          </p:nvSpPr>
          <p:spPr>
            <a:xfrm flipV="1">
              <a:off x="4537" y="3401"/>
              <a:ext cx="1" cy="1474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31786" name="箭头 4178"/>
            <p:cNvSpPr/>
            <p:nvPr/>
          </p:nvSpPr>
          <p:spPr>
            <a:xfrm>
              <a:off x="4537" y="2040"/>
              <a:ext cx="1" cy="908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31787" name="箭头 4179"/>
            <p:cNvSpPr/>
            <p:nvPr/>
          </p:nvSpPr>
          <p:spPr>
            <a:xfrm>
              <a:off x="3857" y="3174"/>
              <a:ext cx="453" cy="1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31788" name="箭头 4180"/>
            <p:cNvSpPr/>
            <p:nvPr/>
          </p:nvSpPr>
          <p:spPr>
            <a:xfrm>
              <a:off x="4763" y="3174"/>
              <a:ext cx="2154" cy="1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31789" name="Text Box 46"/>
            <p:cNvSpPr txBox="1"/>
            <p:nvPr/>
          </p:nvSpPr>
          <p:spPr>
            <a:xfrm>
              <a:off x="3709" y="2312"/>
              <a:ext cx="1080" cy="928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</a:rPr>
                <a:t>v</a:t>
              </a:r>
              <a:r>
                <a:rPr lang="zh-CN" altLang="en-US" baseline="-25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t</a:t>
              </a:r>
              <a:endParaRPr lang="zh-CN" altLang="en-US" baseline="-250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aphicFrame>
        <p:nvGraphicFramePr>
          <p:cNvPr id="31790" name="对象 1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3035300" y="2790825"/>
          <a:ext cx="387350" cy="439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9" name="" r:id="rId1" imgW="190500" imgH="215900" progId="Equation.KSEE3">
                  <p:embed/>
                </p:oleObj>
              </mc:Choice>
              <mc:Fallback>
                <p:oleObj name="" r:id="rId1" imgW="190500" imgH="215900" progId="Equation.KSEE3">
                  <p:embed/>
                  <p:pic>
                    <p:nvPicPr>
                      <p:cNvPr id="0" name="图片 3138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035300" y="2790825"/>
                        <a:ext cx="387350" cy="43973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791" name="Rectangle 2"/>
          <p:cNvSpPr/>
          <p:nvPr/>
        </p:nvSpPr>
        <p:spPr>
          <a:xfrm>
            <a:off x="2360613" y="182563"/>
            <a:ext cx="3968750" cy="358775"/>
          </a:xfrm>
          <a:prstGeom prst="rect">
            <a:avLst/>
          </a:prstGeom>
          <a:gradFill rotWithShape="1">
            <a:gsLst>
              <a:gs pos="0">
                <a:srgbClr val="3399FF"/>
              </a:gs>
              <a:gs pos="100000">
                <a:srgbClr val="0000FF"/>
              </a:gs>
            </a:gsLst>
            <a:lin ang="5400000" scaled="1"/>
            <a:tileRect/>
          </a:gradFill>
          <a:ln w="9525">
            <a:noFill/>
          </a:ln>
        </p:spPr>
        <p:txBody>
          <a:bodyPr anchor="ctr"/>
          <a:p>
            <a:pPr algn="ctr"/>
            <a:r>
              <a:rPr lang="zh-CN" altLang="en-US" sz="3200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温度变送器</a:t>
            </a:r>
            <a:endParaRPr lang="zh-CN" altLang="en-US" sz="3200" dirty="0">
              <a:solidFill>
                <a:schemeClr val="bg1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31792" name="AutoShape 3"/>
          <p:cNvSpPr/>
          <p:nvPr/>
        </p:nvSpPr>
        <p:spPr>
          <a:xfrm>
            <a:off x="1331913" y="0"/>
            <a:ext cx="936625" cy="865188"/>
          </a:xfrm>
          <a:prstGeom prst="flowChartDecision">
            <a:avLst/>
          </a:prstGeom>
          <a:gradFill rotWithShape="1">
            <a:gsLst>
              <a:gs pos="0">
                <a:srgbClr val="3366FF"/>
              </a:gs>
              <a:gs pos="100000">
                <a:srgbClr val="182F76"/>
              </a:gs>
            </a:gsLst>
            <a:path path="shape">
              <a:fillToRect l="50000" t="50000" r="50000" b="50000"/>
            </a:path>
            <a:tileRect/>
          </a:gradFill>
          <a:ln w="76200" cap="flat" cmpd="tri">
            <a:solidFill>
              <a:srgbClr val="FF99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3.4</a:t>
            </a:r>
            <a:endParaRPr lang="en-US" altLang="zh-CN" sz="2000" dirty="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slow" advClick="0">
    <p:wedg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32769" name="Group 4"/>
          <p:cNvGrpSpPr/>
          <p:nvPr/>
        </p:nvGrpSpPr>
        <p:grpSpPr>
          <a:xfrm>
            <a:off x="252413" y="1341438"/>
            <a:ext cx="8610600" cy="5211762"/>
            <a:chOff x="0" y="0"/>
            <a:chExt cx="5424" cy="3283"/>
          </a:xfrm>
        </p:grpSpPr>
        <p:sp>
          <p:nvSpPr>
            <p:cNvPr id="32770" name="Text Box 5"/>
            <p:cNvSpPr txBox="1"/>
            <p:nvPr/>
          </p:nvSpPr>
          <p:spPr>
            <a:xfrm>
              <a:off x="1316" y="2993"/>
              <a:ext cx="3266" cy="29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图 </a:t>
              </a:r>
              <a:r>
                <a:rPr lang="en-US" altLang="zh-CN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3</a:t>
              </a:r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-</a:t>
              </a:r>
              <a:r>
                <a:rPr lang="en-US" altLang="zh-CN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14</a:t>
              </a:r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 热电阻温度变送器框图</a:t>
              </a:r>
              <a:endPara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2771" name="Rectangle 6"/>
            <p:cNvSpPr/>
            <p:nvPr/>
          </p:nvSpPr>
          <p:spPr>
            <a:xfrm>
              <a:off x="288" y="912"/>
              <a:ext cx="336" cy="720"/>
            </a:xfrm>
            <a:prstGeom prst="rect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热</a:t>
              </a:r>
              <a:endPara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algn="ctr"/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电</a:t>
              </a:r>
              <a:endPara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algn="ctr"/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阻</a:t>
              </a:r>
              <a:endPara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2772" name="Rectangle 7"/>
            <p:cNvSpPr/>
            <p:nvPr/>
          </p:nvSpPr>
          <p:spPr>
            <a:xfrm>
              <a:off x="2256" y="240"/>
              <a:ext cx="336" cy="720"/>
            </a:xfrm>
            <a:prstGeom prst="rect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稳</a:t>
              </a:r>
              <a:endPara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algn="ctr"/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压</a:t>
              </a:r>
              <a:endPara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algn="ctr"/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源</a:t>
              </a:r>
              <a:endPara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2773" name="Rectangle 8"/>
            <p:cNvSpPr/>
            <p:nvPr/>
          </p:nvSpPr>
          <p:spPr>
            <a:xfrm>
              <a:off x="2880" y="1008"/>
              <a:ext cx="576" cy="528"/>
            </a:xfrm>
            <a:prstGeom prst="rect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前置</a:t>
              </a:r>
              <a:endPara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algn="ctr"/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运放</a:t>
              </a:r>
              <a:endPara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2774" name="Rectangle 9"/>
            <p:cNvSpPr/>
            <p:nvPr/>
          </p:nvSpPr>
          <p:spPr>
            <a:xfrm>
              <a:off x="4368" y="1008"/>
              <a:ext cx="624" cy="528"/>
            </a:xfrm>
            <a:prstGeom prst="rect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输出</a:t>
              </a:r>
              <a:endPara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algn="ctr"/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回路</a:t>
              </a:r>
              <a:endPara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2775" name="Rectangle 10"/>
            <p:cNvSpPr/>
            <p:nvPr/>
          </p:nvSpPr>
          <p:spPr>
            <a:xfrm>
              <a:off x="1536" y="240"/>
              <a:ext cx="384" cy="672"/>
            </a:xfrm>
            <a:prstGeom prst="rect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零点</a:t>
              </a:r>
              <a:endPara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algn="ctr"/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调整</a:t>
              </a:r>
              <a:endPara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2776" name="Rectangle 11"/>
            <p:cNvSpPr/>
            <p:nvPr/>
          </p:nvSpPr>
          <p:spPr>
            <a:xfrm>
              <a:off x="2832" y="384"/>
              <a:ext cx="2112" cy="336"/>
            </a:xfrm>
            <a:prstGeom prst="rect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DC/AC/DC</a:t>
              </a:r>
              <a:endPara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2777" name="Rectangle 12"/>
            <p:cNvSpPr/>
            <p:nvPr/>
          </p:nvSpPr>
          <p:spPr>
            <a:xfrm>
              <a:off x="960" y="864"/>
              <a:ext cx="336" cy="912"/>
            </a:xfrm>
            <a:prstGeom prst="rect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线</a:t>
              </a:r>
              <a:endPara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algn="ctr"/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性</a:t>
              </a:r>
              <a:endPara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algn="ctr"/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化</a:t>
              </a:r>
              <a:endPara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2778" name="AutoShape 13"/>
            <p:cNvSpPr/>
            <p:nvPr/>
          </p:nvSpPr>
          <p:spPr>
            <a:xfrm>
              <a:off x="1632" y="1200"/>
              <a:ext cx="192" cy="192"/>
            </a:xfrm>
            <a:prstGeom prst="flowChartSummingJunction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2779" name="Line 14"/>
            <p:cNvSpPr/>
            <p:nvPr/>
          </p:nvSpPr>
          <p:spPr>
            <a:xfrm>
              <a:off x="624" y="1296"/>
              <a:ext cx="336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32780" name="Line 15"/>
            <p:cNvSpPr/>
            <p:nvPr/>
          </p:nvSpPr>
          <p:spPr>
            <a:xfrm>
              <a:off x="1824" y="1296"/>
              <a:ext cx="1056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32781" name="Line 16"/>
            <p:cNvSpPr/>
            <p:nvPr/>
          </p:nvSpPr>
          <p:spPr>
            <a:xfrm>
              <a:off x="3456" y="1296"/>
              <a:ext cx="192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32782" name="Line 17"/>
            <p:cNvSpPr/>
            <p:nvPr/>
          </p:nvSpPr>
          <p:spPr>
            <a:xfrm>
              <a:off x="4176" y="1296"/>
              <a:ext cx="192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32783" name="Line 18"/>
            <p:cNvSpPr/>
            <p:nvPr/>
          </p:nvSpPr>
          <p:spPr>
            <a:xfrm>
              <a:off x="4992" y="1296"/>
              <a:ext cx="288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32784" name="Line 19"/>
            <p:cNvSpPr/>
            <p:nvPr/>
          </p:nvSpPr>
          <p:spPr>
            <a:xfrm flipH="1">
              <a:off x="2448" y="1968"/>
              <a:ext cx="1776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32785" name="Line 20"/>
            <p:cNvSpPr/>
            <p:nvPr/>
          </p:nvSpPr>
          <p:spPr>
            <a:xfrm flipV="1">
              <a:off x="1728" y="1392"/>
              <a:ext cx="0" cy="576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32786" name="Line 21"/>
            <p:cNvSpPr/>
            <p:nvPr/>
          </p:nvSpPr>
          <p:spPr>
            <a:xfrm flipH="1">
              <a:off x="1728" y="1968"/>
              <a:ext cx="336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2787" name="Rectangle 22"/>
            <p:cNvSpPr/>
            <p:nvPr/>
          </p:nvSpPr>
          <p:spPr>
            <a:xfrm>
              <a:off x="3648" y="1008"/>
              <a:ext cx="528" cy="528"/>
            </a:xfrm>
            <a:prstGeom prst="rect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功率</a:t>
              </a:r>
              <a:endPara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algn="ctr"/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放大</a:t>
              </a:r>
              <a:endPara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2788" name="Line 23"/>
            <p:cNvSpPr/>
            <p:nvPr/>
          </p:nvSpPr>
          <p:spPr>
            <a:xfrm flipH="1" flipV="1">
              <a:off x="4224" y="1296"/>
              <a:ext cx="0" cy="672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2789" name="Line 24"/>
            <p:cNvSpPr/>
            <p:nvPr/>
          </p:nvSpPr>
          <p:spPr>
            <a:xfrm>
              <a:off x="48" y="1296"/>
              <a:ext cx="240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32790" name="Text Box 25"/>
            <p:cNvSpPr txBox="1"/>
            <p:nvPr/>
          </p:nvSpPr>
          <p:spPr>
            <a:xfrm>
              <a:off x="0" y="952"/>
              <a:ext cx="432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T</a:t>
              </a:r>
              <a:endParaRPr lang="zh-CN" altLang="en-US" sz="2400" baseline="-250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2791" name="AutoShape 26"/>
            <p:cNvSpPr/>
            <p:nvPr/>
          </p:nvSpPr>
          <p:spPr>
            <a:xfrm>
              <a:off x="1920" y="528"/>
              <a:ext cx="336" cy="96"/>
            </a:xfrm>
            <a:prstGeom prst="leftArrow">
              <a:avLst>
                <a:gd name="adj1" fmla="val 50000"/>
                <a:gd name="adj2" fmla="val 87500"/>
              </a:avLst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2792" name="AutoShape 27"/>
            <p:cNvSpPr/>
            <p:nvPr/>
          </p:nvSpPr>
          <p:spPr>
            <a:xfrm>
              <a:off x="2592" y="528"/>
              <a:ext cx="240" cy="96"/>
            </a:xfrm>
            <a:prstGeom prst="leftArrow">
              <a:avLst>
                <a:gd name="adj1" fmla="val 50000"/>
                <a:gd name="adj2" fmla="val 62500"/>
              </a:avLst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2793" name="AutoShape 28"/>
            <p:cNvSpPr/>
            <p:nvPr/>
          </p:nvSpPr>
          <p:spPr>
            <a:xfrm>
              <a:off x="4944" y="480"/>
              <a:ext cx="240" cy="96"/>
            </a:xfrm>
            <a:prstGeom prst="leftArrow">
              <a:avLst>
                <a:gd name="adj1" fmla="val 50000"/>
                <a:gd name="adj2" fmla="val 62500"/>
              </a:avLst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2794" name="Line 29"/>
            <p:cNvSpPr/>
            <p:nvPr/>
          </p:nvSpPr>
          <p:spPr>
            <a:xfrm>
              <a:off x="2736" y="48"/>
              <a:ext cx="0" cy="2448"/>
            </a:xfrm>
            <a:prstGeom prst="line">
              <a:avLst/>
            </a:prstGeom>
            <a:ln w="2857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2795" name="AutoShape 30"/>
            <p:cNvSpPr/>
            <p:nvPr/>
          </p:nvSpPr>
          <p:spPr>
            <a:xfrm>
              <a:off x="3120" y="720"/>
              <a:ext cx="96" cy="288"/>
            </a:xfrm>
            <a:prstGeom prst="downArrow">
              <a:avLst>
                <a:gd name="adj1" fmla="val 50000"/>
                <a:gd name="adj2" fmla="val 75000"/>
              </a:avLst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2796" name="AutoShape 31"/>
            <p:cNvSpPr/>
            <p:nvPr/>
          </p:nvSpPr>
          <p:spPr>
            <a:xfrm>
              <a:off x="3840" y="720"/>
              <a:ext cx="96" cy="288"/>
            </a:xfrm>
            <a:prstGeom prst="downArrow">
              <a:avLst>
                <a:gd name="adj1" fmla="val 50000"/>
                <a:gd name="adj2" fmla="val 75000"/>
              </a:avLst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2797" name="Text Box 32"/>
            <p:cNvSpPr txBox="1"/>
            <p:nvPr/>
          </p:nvSpPr>
          <p:spPr>
            <a:xfrm>
              <a:off x="960" y="2640"/>
              <a:ext cx="912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量程单元</a:t>
              </a:r>
              <a:endPara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2798" name="Text Box 33"/>
            <p:cNvSpPr txBox="1"/>
            <p:nvPr/>
          </p:nvSpPr>
          <p:spPr>
            <a:xfrm>
              <a:off x="3408" y="2592"/>
              <a:ext cx="912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放大单元</a:t>
              </a:r>
              <a:endPara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2799" name="Text Box 34"/>
            <p:cNvSpPr txBox="1"/>
            <p:nvPr/>
          </p:nvSpPr>
          <p:spPr>
            <a:xfrm>
              <a:off x="4992" y="960"/>
              <a:ext cx="432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I </a:t>
              </a:r>
              <a:r>
                <a:rPr lang="zh-CN" altLang="en-US" sz="2400" baseline="-25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0</a:t>
              </a:r>
              <a:endParaRPr lang="zh-CN" altLang="en-US" sz="2400" baseline="-250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2800" name="Text Box 35"/>
            <p:cNvSpPr txBox="1"/>
            <p:nvPr/>
          </p:nvSpPr>
          <p:spPr>
            <a:xfrm>
              <a:off x="4992" y="1344"/>
              <a:ext cx="432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V </a:t>
              </a:r>
              <a:r>
                <a:rPr lang="zh-CN" altLang="en-US" sz="2400" baseline="-25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0</a:t>
              </a:r>
              <a:endParaRPr lang="zh-CN" altLang="en-US" sz="2400" baseline="-250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2801" name="Text Box 36"/>
            <p:cNvSpPr txBox="1"/>
            <p:nvPr/>
          </p:nvSpPr>
          <p:spPr>
            <a:xfrm>
              <a:off x="4512" y="96"/>
              <a:ext cx="816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24VDC</a:t>
              </a:r>
              <a:endParaRPr lang="zh-CN" altLang="en-US" sz="2400" baseline="-250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2802" name="Rectangle 37"/>
            <p:cNvSpPr/>
            <p:nvPr/>
          </p:nvSpPr>
          <p:spPr>
            <a:xfrm>
              <a:off x="816" y="0"/>
              <a:ext cx="1872" cy="2496"/>
            </a:xfrm>
            <a:prstGeom prst="rect">
              <a:avLst/>
            </a:prstGeom>
            <a:noFill/>
            <a:ln w="28575" cap="flat" cmpd="sng">
              <a:solidFill>
                <a:srgbClr val="0000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2803" name="Rectangle 38"/>
            <p:cNvSpPr/>
            <p:nvPr/>
          </p:nvSpPr>
          <p:spPr>
            <a:xfrm>
              <a:off x="2736" y="0"/>
              <a:ext cx="2640" cy="2496"/>
            </a:xfrm>
            <a:prstGeom prst="rect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2804" name="Line 39"/>
            <p:cNvSpPr/>
            <p:nvPr/>
          </p:nvSpPr>
          <p:spPr>
            <a:xfrm flipV="1">
              <a:off x="1440" y="2496"/>
              <a:ext cx="144" cy="24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2805" name="Line 40"/>
            <p:cNvSpPr/>
            <p:nvPr/>
          </p:nvSpPr>
          <p:spPr>
            <a:xfrm flipV="1">
              <a:off x="3696" y="2496"/>
              <a:ext cx="96" cy="144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2806" name="Rectangle 41"/>
            <p:cNvSpPr/>
            <p:nvPr/>
          </p:nvSpPr>
          <p:spPr>
            <a:xfrm>
              <a:off x="2064" y="1488"/>
              <a:ext cx="384" cy="912"/>
            </a:xfrm>
            <a:prstGeom prst="rect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线</a:t>
              </a:r>
              <a:endPara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algn="ctr"/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性</a:t>
              </a:r>
              <a:endPara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algn="ctr"/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反</a:t>
              </a:r>
              <a:endPara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algn="ctr"/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馈</a:t>
              </a:r>
              <a:endPara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2807" name="Line 42"/>
            <p:cNvSpPr/>
            <p:nvPr/>
          </p:nvSpPr>
          <p:spPr>
            <a:xfrm>
              <a:off x="1296" y="1296"/>
              <a:ext cx="336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32808" name="Line 43"/>
            <p:cNvSpPr/>
            <p:nvPr/>
          </p:nvSpPr>
          <p:spPr>
            <a:xfrm>
              <a:off x="1728" y="912"/>
              <a:ext cx="0" cy="288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32809" name="Text Box 44"/>
            <p:cNvSpPr txBox="1"/>
            <p:nvPr/>
          </p:nvSpPr>
          <p:spPr>
            <a:xfrm>
              <a:off x="635" y="952"/>
              <a:ext cx="432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R</a:t>
              </a:r>
              <a:r>
                <a:rPr lang="zh-CN" altLang="en-US" sz="2400" baseline="-25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T</a:t>
              </a:r>
              <a:endParaRPr lang="zh-CN" altLang="en-US" sz="2400" baseline="-250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2810" name="Text Box 45"/>
            <p:cNvSpPr txBox="1"/>
            <p:nvPr/>
          </p:nvSpPr>
          <p:spPr>
            <a:xfrm>
              <a:off x="1315" y="952"/>
              <a:ext cx="432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V</a:t>
              </a:r>
              <a:r>
                <a:rPr lang="zh-CN" altLang="en-US" sz="2400" baseline="-25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T</a:t>
              </a:r>
              <a:endParaRPr lang="zh-CN" altLang="en-US" sz="2400" baseline="-250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2811" name="Text Box 46"/>
            <p:cNvSpPr txBox="1"/>
            <p:nvPr/>
          </p:nvSpPr>
          <p:spPr>
            <a:xfrm>
              <a:off x="91" y="2131"/>
              <a:ext cx="635" cy="327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dirty="0">
                  <a:solidFill>
                    <a:srgbClr val="FF0000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外接</a:t>
              </a:r>
              <a:endParaRPr lang="zh-CN" altLang="en-US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2812" name="Line 47"/>
            <p:cNvSpPr/>
            <p:nvPr/>
          </p:nvSpPr>
          <p:spPr>
            <a:xfrm flipH="1">
              <a:off x="409" y="1723"/>
              <a:ext cx="45" cy="318"/>
            </a:xfrm>
            <a:prstGeom prst="line">
              <a:avLst/>
            </a:prstGeom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2813" name="Text Box 48"/>
            <p:cNvSpPr txBox="1"/>
            <p:nvPr/>
          </p:nvSpPr>
          <p:spPr>
            <a:xfrm>
              <a:off x="1452" y="1451"/>
              <a:ext cx="432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V</a:t>
              </a:r>
              <a:r>
                <a:rPr lang="zh-CN" altLang="en-US" sz="2400" baseline="-25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f</a:t>
              </a:r>
              <a:endParaRPr lang="zh-CN" altLang="en-US" sz="2400" baseline="-250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2814" name="Text Box 49"/>
            <p:cNvSpPr txBox="1"/>
            <p:nvPr/>
          </p:nvSpPr>
          <p:spPr>
            <a:xfrm>
              <a:off x="1728" y="912"/>
              <a:ext cx="432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V</a:t>
              </a:r>
              <a:r>
                <a:rPr lang="zh-CN" altLang="en-US" sz="2400" baseline="-25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z</a:t>
              </a:r>
              <a:endParaRPr lang="zh-CN" altLang="en-US" sz="2400" baseline="-250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32815" name="Text Box 50"/>
          <p:cNvSpPr txBox="1"/>
          <p:nvPr/>
        </p:nvSpPr>
        <p:spPr>
          <a:xfrm>
            <a:off x="828675" y="836613"/>
            <a:ext cx="2632075" cy="4603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热电阻温度变送器</a:t>
            </a:r>
            <a:endParaRPr lang="zh-CN" altLang="en-US" sz="2400" dirty="0">
              <a:solidFill>
                <a:srgbClr val="0000FF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2816" name="Rectangle 2"/>
          <p:cNvSpPr/>
          <p:nvPr/>
        </p:nvSpPr>
        <p:spPr>
          <a:xfrm>
            <a:off x="2532063" y="149225"/>
            <a:ext cx="3968750" cy="358775"/>
          </a:xfrm>
          <a:prstGeom prst="rect">
            <a:avLst/>
          </a:prstGeom>
          <a:gradFill rotWithShape="1">
            <a:gsLst>
              <a:gs pos="0">
                <a:srgbClr val="3399FF"/>
              </a:gs>
              <a:gs pos="100000">
                <a:srgbClr val="0000FF"/>
              </a:gs>
            </a:gsLst>
            <a:lin ang="5400000" scaled="1"/>
            <a:tileRect/>
          </a:gradFill>
          <a:ln w="9525">
            <a:noFill/>
          </a:ln>
        </p:spPr>
        <p:txBody>
          <a:bodyPr anchor="ctr"/>
          <a:p>
            <a:pPr algn="ctr"/>
            <a:r>
              <a:rPr lang="zh-CN" altLang="en-US" sz="3200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温度变送器</a:t>
            </a:r>
            <a:endParaRPr lang="zh-CN" altLang="en-US" sz="3200" dirty="0">
              <a:solidFill>
                <a:schemeClr val="bg1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32817" name="AutoShape 3"/>
          <p:cNvSpPr/>
          <p:nvPr/>
        </p:nvSpPr>
        <p:spPr>
          <a:xfrm>
            <a:off x="1574800" y="-28575"/>
            <a:ext cx="936625" cy="865188"/>
          </a:xfrm>
          <a:prstGeom prst="flowChartDecision">
            <a:avLst/>
          </a:prstGeom>
          <a:gradFill rotWithShape="1">
            <a:gsLst>
              <a:gs pos="0">
                <a:srgbClr val="3366FF"/>
              </a:gs>
              <a:gs pos="100000">
                <a:srgbClr val="182F76"/>
              </a:gs>
            </a:gsLst>
            <a:path path="shape">
              <a:fillToRect l="50000" t="50000" r="50000" b="50000"/>
            </a:path>
            <a:tileRect/>
          </a:gradFill>
          <a:ln w="76200" cap="flat" cmpd="tri">
            <a:solidFill>
              <a:srgbClr val="FF99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3.4</a:t>
            </a:r>
            <a:endParaRPr lang="en-US" altLang="zh-CN" sz="2000" dirty="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slow" advClick="0">
    <p:wedg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5121" name="Group 2"/>
          <p:cNvGrpSpPr/>
          <p:nvPr/>
        </p:nvGrpSpPr>
        <p:grpSpPr>
          <a:xfrm>
            <a:off x="612775" y="765175"/>
            <a:ext cx="8139113" cy="4968875"/>
            <a:chOff x="0" y="0"/>
            <a:chExt cx="12819" cy="7825"/>
          </a:xfrm>
        </p:grpSpPr>
        <p:sp>
          <p:nvSpPr>
            <p:cNvPr id="5122" name="Line 3"/>
            <p:cNvSpPr/>
            <p:nvPr/>
          </p:nvSpPr>
          <p:spPr>
            <a:xfrm flipH="1">
              <a:off x="2878" y="7600"/>
              <a:ext cx="110" cy="213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123" name="Line 4"/>
            <p:cNvSpPr/>
            <p:nvPr/>
          </p:nvSpPr>
          <p:spPr>
            <a:xfrm>
              <a:off x="3653" y="7600"/>
              <a:ext cx="110" cy="213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124" name="Line 5"/>
            <p:cNvSpPr/>
            <p:nvPr/>
          </p:nvSpPr>
          <p:spPr>
            <a:xfrm>
              <a:off x="2835" y="7825"/>
              <a:ext cx="885" cy="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5125" name="Group 6"/>
            <p:cNvGrpSpPr/>
            <p:nvPr/>
          </p:nvGrpSpPr>
          <p:grpSpPr>
            <a:xfrm>
              <a:off x="6840" y="0"/>
              <a:ext cx="2703" cy="6028"/>
              <a:chOff x="0" y="0"/>
              <a:chExt cx="1296" cy="3072"/>
            </a:xfrm>
          </p:grpSpPr>
          <p:sp>
            <p:nvSpPr>
              <p:cNvPr id="5126" name="Oval 7"/>
              <p:cNvSpPr/>
              <p:nvPr/>
            </p:nvSpPr>
            <p:spPr>
              <a:xfrm>
                <a:off x="0" y="0"/>
                <a:ext cx="912" cy="240"/>
              </a:xfrm>
              <a:prstGeom prst="ellipse">
                <a:avLst/>
              </a:prstGeom>
              <a:noFill/>
              <a:ln w="190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p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127" name="Oval 8"/>
              <p:cNvSpPr/>
              <p:nvPr/>
            </p:nvSpPr>
            <p:spPr>
              <a:xfrm>
                <a:off x="0" y="816"/>
                <a:ext cx="912" cy="240"/>
              </a:xfrm>
              <a:prstGeom prst="ellipse">
                <a:avLst/>
              </a:prstGeom>
              <a:noFill/>
              <a:ln w="190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p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128" name="Line 9"/>
              <p:cNvSpPr/>
              <p:nvPr/>
            </p:nvSpPr>
            <p:spPr>
              <a:xfrm>
                <a:off x="0" y="144"/>
                <a:ext cx="0" cy="816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5129" name="Line 10"/>
              <p:cNvSpPr/>
              <p:nvPr/>
            </p:nvSpPr>
            <p:spPr>
              <a:xfrm>
                <a:off x="912" y="144"/>
                <a:ext cx="0" cy="816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5130" name="Line 11"/>
              <p:cNvSpPr/>
              <p:nvPr/>
            </p:nvSpPr>
            <p:spPr>
              <a:xfrm>
                <a:off x="0" y="480"/>
                <a:ext cx="912" cy="0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5131" name="Line 12"/>
              <p:cNvSpPr/>
              <p:nvPr/>
            </p:nvSpPr>
            <p:spPr>
              <a:xfrm>
                <a:off x="96" y="576"/>
                <a:ext cx="144" cy="0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5132" name="Line 13"/>
              <p:cNvSpPr/>
              <p:nvPr/>
            </p:nvSpPr>
            <p:spPr>
              <a:xfrm>
                <a:off x="576" y="624"/>
                <a:ext cx="96" cy="0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5133" name="Line 14"/>
              <p:cNvSpPr/>
              <p:nvPr/>
            </p:nvSpPr>
            <p:spPr>
              <a:xfrm>
                <a:off x="288" y="720"/>
                <a:ext cx="192" cy="0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5134" name="Line 15"/>
              <p:cNvSpPr/>
              <p:nvPr/>
            </p:nvSpPr>
            <p:spPr>
              <a:xfrm>
                <a:off x="720" y="768"/>
                <a:ext cx="144" cy="0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5135" name="Line 16"/>
              <p:cNvSpPr/>
              <p:nvPr/>
            </p:nvSpPr>
            <p:spPr>
              <a:xfrm>
                <a:off x="240" y="912"/>
                <a:ext cx="144" cy="0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5136" name="Line 17"/>
              <p:cNvSpPr/>
              <p:nvPr/>
            </p:nvSpPr>
            <p:spPr>
              <a:xfrm>
                <a:off x="576" y="912"/>
                <a:ext cx="96" cy="0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5137" name="Line 18"/>
              <p:cNvSpPr/>
              <p:nvPr/>
            </p:nvSpPr>
            <p:spPr>
              <a:xfrm>
                <a:off x="768" y="576"/>
                <a:ext cx="96" cy="0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5138" name="Line 19"/>
              <p:cNvSpPr/>
              <p:nvPr/>
            </p:nvSpPr>
            <p:spPr>
              <a:xfrm>
                <a:off x="768" y="1008"/>
                <a:ext cx="0" cy="96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5139" name="Line 20"/>
              <p:cNvSpPr/>
              <p:nvPr/>
            </p:nvSpPr>
            <p:spPr>
              <a:xfrm>
                <a:off x="768" y="1104"/>
                <a:ext cx="384" cy="0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5140" name="Line 21"/>
              <p:cNvSpPr/>
              <p:nvPr/>
            </p:nvSpPr>
            <p:spPr>
              <a:xfrm>
                <a:off x="1152" y="1008"/>
                <a:ext cx="0" cy="96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5141" name="Oval 22"/>
              <p:cNvSpPr/>
              <p:nvPr/>
            </p:nvSpPr>
            <p:spPr>
              <a:xfrm>
                <a:off x="1008" y="720"/>
                <a:ext cx="288" cy="288"/>
              </a:xfrm>
              <a:prstGeom prst="ellipse">
                <a:avLst/>
              </a:prstGeom>
              <a:noFill/>
              <a:ln w="190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p>
                <a:pPr algn="ctr"/>
                <a:r>
                  <a: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LT</a:t>
                </a:r>
                <a:endParaRPr lang="zh-CN" altLang="en-US" sz="2000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142" name="Line 23"/>
              <p:cNvSpPr/>
              <p:nvPr/>
            </p:nvSpPr>
            <p:spPr>
              <a:xfrm>
                <a:off x="672" y="1056"/>
                <a:ext cx="0" cy="144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5143" name="Line 24"/>
              <p:cNvSpPr/>
              <p:nvPr/>
            </p:nvSpPr>
            <p:spPr>
              <a:xfrm>
                <a:off x="576" y="1200"/>
                <a:ext cx="192" cy="0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5144" name="Line 25"/>
              <p:cNvSpPr/>
              <p:nvPr/>
            </p:nvSpPr>
            <p:spPr>
              <a:xfrm>
                <a:off x="576" y="1200"/>
                <a:ext cx="192" cy="192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5145" name="Line 26"/>
              <p:cNvSpPr/>
              <p:nvPr/>
            </p:nvSpPr>
            <p:spPr>
              <a:xfrm flipH="1">
                <a:off x="576" y="1200"/>
                <a:ext cx="192" cy="192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5146" name="Line 27"/>
              <p:cNvSpPr/>
              <p:nvPr/>
            </p:nvSpPr>
            <p:spPr>
              <a:xfrm>
                <a:off x="576" y="1392"/>
                <a:ext cx="192" cy="0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5147" name="Line 28"/>
              <p:cNvSpPr/>
              <p:nvPr/>
            </p:nvSpPr>
            <p:spPr>
              <a:xfrm>
                <a:off x="528" y="1296"/>
                <a:ext cx="144" cy="0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5148" name="Line 29"/>
              <p:cNvSpPr/>
              <p:nvPr/>
            </p:nvSpPr>
            <p:spPr>
              <a:xfrm>
                <a:off x="528" y="1200"/>
                <a:ext cx="0" cy="192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5149" name="Line 30"/>
              <p:cNvSpPr/>
              <p:nvPr/>
            </p:nvSpPr>
            <p:spPr>
              <a:xfrm>
                <a:off x="672" y="1392"/>
                <a:ext cx="0" cy="240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sp>
          <p:grpSp>
            <p:nvGrpSpPr>
              <p:cNvPr id="5150" name="Group 31"/>
              <p:cNvGrpSpPr/>
              <p:nvPr/>
            </p:nvGrpSpPr>
            <p:grpSpPr>
              <a:xfrm>
                <a:off x="0" y="1536"/>
                <a:ext cx="1296" cy="1536"/>
                <a:chOff x="0" y="0"/>
                <a:chExt cx="1296" cy="1536"/>
              </a:xfrm>
            </p:grpSpPr>
            <p:sp>
              <p:nvSpPr>
                <p:cNvPr id="5151" name="Oval 32"/>
                <p:cNvSpPr/>
                <p:nvPr/>
              </p:nvSpPr>
              <p:spPr>
                <a:xfrm>
                  <a:off x="0" y="0"/>
                  <a:ext cx="912" cy="240"/>
                </a:xfrm>
                <a:prstGeom prst="ellipse">
                  <a:avLst/>
                </a:prstGeom>
                <a:noFill/>
                <a:ln w="190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wrap="none" anchor="ctr"/>
                <a:p>
                  <a:endParaRPr lang="zh-CN" altLang="en-US" dirty="0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5152" name="Oval 33"/>
                <p:cNvSpPr/>
                <p:nvPr/>
              </p:nvSpPr>
              <p:spPr>
                <a:xfrm>
                  <a:off x="0" y="816"/>
                  <a:ext cx="912" cy="240"/>
                </a:xfrm>
                <a:prstGeom prst="ellipse">
                  <a:avLst/>
                </a:prstGeom>
                <a:noFill/>
                <a:ln w="190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wrap="none" anchor="ctr"/>
                <a:p>
                  <a:endParaRPr lang="zh-CN" altLang="en-US" dirty="0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5153" name="Line 34"/>
                <p:cNvSpPr/>
                <p:nvPr/>
              </p:nvSpPr>
              <p:spPr>
                <a:xfrm>
                  <a:off x="0" y="144"/>
                  <a:ext cx="0" cy="816"/>
                </a:xfrm>
                <a:prstGeom prst="line">
                  <a:avLst/>
                </a:prstGeom>
                <a:ln w="190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5154" name="Line 35"/>
                <p:cNvSpPr/>
                <p:nvPr/>
              </p:nvSpPr>
              <p:spPr>
                <a:xfrm>
                  <a:off x="912" y="144"/>
                  <a:ext cx="0" cy="816"/>
                </a:xfrm>
                <a:prstGeom prst="line">
                  <a:avLst/>
                </a:prstGeom>
                <a:ln w="190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5155" name="Line 36"/>
                <p:cNvSpPr/>
                <p:nvPr/>
              </p:nvSpPr>
              <p:spPr>
                <a:xfrm>
                  <a:off x="0" y="480"/>
                  <a:ext cx="912" cy="0"/>
                </a:xfrm>
                <a:prstGeom prst="line">
                  <a:avLst/>
                </a:prstGeom>
                <a:ln w="190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5156" name="Line 37"/>
                <p:cNvSpPr/>
                <p:nvPr/>
              </p:nvSpPr>
              <p:spPr>
                <a:xfrm>
                  <a:off x="96" y="576"/>
                  <a:ext cx="144" cy="0"/>
                </a:xfrm>
                <a:prstGeom prst="line">
                  <a:avLst/>
                </a:prstGeom>
                <a:ln w="190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5157" name="Line 38"/>
                <p:cNvSpPr/>
                <p:nvPr/>
              </p:nvSpPr>
              <p:spPr>
                <a:xfrm>
                  <a:off x="576" y="624"/>
                  <a:ext cx="96" cy="0"/>
                </a:xfrm>
                <a:prstGeom prst="line">
                  <a:avLst/>
                </a:prstGeom>
                <a:ln w="190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5158" name="Line 39"/>
                <p:cNvSpPr/>
                <p:nvPr/>
              </p:nvSpPr>
              <p:spPr>
                <a:xfrm>
                  <a:off x="288" y="720"/>
                  <a:ext cx="192" cy="0"/>
                </a:xfrm>
                <a:prstGeom prst="line">
                  <a:avLst/>
                </a:prstGeom>
                <a:ln w="190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5159" name="Line 40"/>
                <p:cNvSpPr/>
                <p:nvPr/>
              </p:nvSpPr>
              <p:spPr>
                <a:xfrm>
                  <a:off x="720" y="768"/>
                  <a:ext cx="144" cy="0"/>
                </a:xfrm>
                <a:prstGeom prst="line">
                  <a:avLst/>
                </a:prstGeom>
                <a:ln w="190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5160" name="Line 41"/>
                <p:cNvSpPr/>
                <p:nvPr/>
              </p:nvSpPr>
              <p:spPr>
                <a:xfrm>
                  <a:off x="240" y="912"/>
                  <a:ext cx="144" cy="0"/>
                </a:xfrm>
                <a:prstGeom prst="line">
                  <a:avLst/>
                </a:prstGeom>
                <a:ln w="190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5161" name="Line 42"/>
                <p:cNvSpPr/>
                <p:nvPr/>
              </p:nvSpPr>
              <p:spPr>
                <a:xfrm>
                  <a:off x="576" y="912"/>
                  <a:ext cx="96" cy="0"/>
                </a:xfrm>
                <a:prstGeom prst="line">
                  <a:avLst/>
                </a:prstGeom>
                <a:ln w="190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5162" name="Line 43"/>
                <p:cNvSpPr/>
                <p:nvPr/>
              </p:nvSpPr>
              <p:spPr>
                <a:xfrm>
                  <a:off x="768" y="576"/>
                  <a:ext cx="96" cy="0"/>
                </a:xfrm>
                <a:prstGeom prst="line">
                  <a:avLst/>
                </a:prstGeom>
                <a:ln w="190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5163" name="Line 44"/>
                <p:cNvSpPr/>
                <p:nvPr/>
              </p:nvSpPr>
              <p:spPr>
                <a:xfrm>
                  <a:off x="768" y="1008"/>
                  <a:ext cx="0" cy="96"/>
                </a:xfrm>
                <a:prstGeom prst="line">
                  <a:avLst/>
                </a:prstGeom>
                <a:ln w="190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5164" name="Line 45"/>
                <p:cNvSpPr/>
                <p:nvPr/>
              </p:nvSpPr>
              <p:spPr>
                <a:xfrm>
                  <a:off x="768" y="1104"/>
                  <a:ext cx="384" cy="0"/>
                </a:xfrm>
                <a:prstGeom prst="line">
                  <a:avLst/>
                </a:prstGeom>
                <a:ln w="190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5165" name="Line 46"/>
                <p:cNvSpPr/>
                <p:nvPr/>
              </p:nvSpPr>
              <p:spPr>
                <a:xfrm>
                  <a:off x="1152" y="1008"/>
                  <a:ext cx="0" cy="96"/>
                </a:xfrm>
                <a:prstGeom prst="line">
                  <a:avLst/>
                </a:prstGeom>
                <a:ln w="190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5166" name="Oval 47"/>
                <p:cNvSpPr/>
                <p:nvPr/>
              </p:nvSpPr>
              <p:spPr>
                <a:xfrm>
                  <a:off x="1008" y="720"/>
                  <a:ext cx="288" cy="288"/>
                </a:xfrm>
                <a:prstGeom prst="ellipse">
                  <a:avLst/>
                </a:prstGeom>
                <a:noFill/>
                <a:ln w="190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wrap="none" anchor="ctr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LT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5167" name="Line 48"/>
                <p:cNvSpPr/>
                <p:nvPr/>
              </p:nvSpPr>
              <p:spPr>
                <a:xfrm>
                  <a:off x="672" y="1056"/>
                  <a:ext cx="0" cy="144"/>
                </a:xfrm>
                <a:prstGeom prst="line">
                  <a:avLst/>
                </a:prstGeom>
                <a:ln w="190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5168" name="Line 49"/>
                <p:cNvSpPr/>
                <p:nvPr/>
              </p:nvSpPr>
              <p:spPr>
                <a:xfrm>
                  <a:off x="576" y="1200"/>
                  <a:ext cx="192" cy="0"/>
                </a:xfrm>
                <a:prstGeom prst="line">
                  <a:avLst/>
                </a:prstGeom>
                <a:ln w="190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5169" name="Line 50"/>
                <p:cNvSpPr/>
                <p:nvPr/>
              </p:nvSpPr>
              <p:spPr>
                <a:xfrm>
                  <a:off x="576" y="1200"/>
                  <a:ext cx="192" cy="192"/>
                </a:xfrm>
                <a:prstGeom prst="line">
                  <a:avLst/>
                </a:prstGeom>
                <a:ln w="190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5170" name="Line 51"/>
                <p:cNvSpPr/>
                <p:nvPr/>
              </p:nvSpPr>
              <p:spPr>
                <a:xfrm flipH="1">
                  <a:off x="576" y="1200"/>
                  <a:ext cx="192" cy="192"/>
                </a:xfrm>
                <a:prstGeom prst="line">
                  <a:avLst/>
                </a:prstGeom>
                <a:ln w="190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5171" name="Line 52"/>
                <p:cNvSpPr/>
                <p:nvPr/>
              </p:nvSpPr>
              <p:spPr>
                <a:xfrm>
                  <a:off x="576" y="1392"/>
                  <a:ext cx="192" cy="0"/>
                </a:xfrm>
                <a:prstGeom prst="line">
                  <a:avLst/>
                </a:prstGeom>
                <a:ln w="190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5172" name="Line 53"/>
                <p:cNvSpPr/>
                <p:nvPr/>
              </p:nvSpPr>
              <p:spPr>
                <a:xfrm>
                  <a:off x="528" y="1296"/>
                  <a:ext cx="144" cy="0"/>
                </a:xfrm>
                <a:prstGeom prst="line">
                  <a:avLst/>
                </a:prstGeom>
                <a:ln w="190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5173" name="Line 54"/>
                <p:cNvSpPr/>
                <p:nvPr/>
              </p:nvSpPr>
              <p:spPr>
                <a:xfrm>
                  <a:off x="528" y="1200"/>
                  <a:ext cx="0" cy="192"/>
                </a:xfrm>
                <a:prstGeom prst="line">
                  <a:avLst/>
                </a:prstGeom>
                <a:ln w="190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5174" name="Line 55"/>
                <p:cNvSpPr/>
                <p:nvPr/>
              </p:nvSpPr>
              <p:spPr>
                <a:xfrm>
                  <a:off x="672" y="1392"/>
                  <a:ext cx="0" cy="144"/>
                </a:xfrm>
                <a:prstGeom prst="line">
                  <a:avLst/>
                </a:prstGeom>
                <a:ln w="190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 w="med" len="med"/>
                </a:ln>
              </p:spPr>
            </p:sp>
          </p:grpSp>
        </p:grpSp>
        <p:sp>
          <p:nvSpPr>
            <p:cNvPr id="5175" name="Line 56"/>
            <p:cNvSpPr/>
            <p:nvPr/>
          </p:nvSpPr>
          <p:spPr>
            <a:xfrm>
              <a:off x="5538" y="5463"/>
              <a:ext cx="0" cy="198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176" name="Line 57"/>
            <p:cNvSpPr/>
            <p:nvPr/>
          </p:nvSpPr>
          <p:spPr>
            <a:xfrm>
              <a:off x="5538" y="7443"/>
              <a:ext cx="5507" cy="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177" name="Line 58"/>
            <p:cNvSpPr/>
            <p:nvPr/>
          </p:nvSpPr>
          <p:spPr>
            <a:xfrm flipV="1">
              <a:off x="11045" y="5370"/>
              <a:ext cx="0" cy="2073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178" name="Line 59"/>
            <p:cNvSpPr/>
            <p:nvPr/>
          </p:nvSpPr>
          <p:spPr>
            <a:xfrm>
              <a:off x="5538" y="6123"/>
              <a:ext cx="5507" cy="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179" name="Line 60"/>
            <p:cNvSpPr/>
            <p:nvPr/>
          </p:nvSpPr>
          <p:spPr>
            <a:xfrm>
              <a:off x="7840" y="6783"/>
              <a:ext cx="303" cy="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5180" name="Group 61"/>
            <p:cNvGrpSpPr/>
            <p:nvPr/>
          </p:nvGrpSpPr>
          <p:grpSpPr>
            <a:xfrm>
              <a:off x="8243" y="6405"/>
              <a:ext cx="1102" cy="753"/>
              <a:chOff x="0" y="0"/>
              <a:chExt cx="528" cy="384"/>
            </a:xfrm>
          </p:grpSpPr>
          <p:sp>
            <p:nvSpPr>
              <p:cNvPr id="5181" name="Line 62"/>
              <p:cNvSpPr/>
              <p:nvPr/>
            </p:nvSpPr>
            <p:spPr>
              <a:xfrm>
                <a:off x="0" y="0"/>
                <a:ext cx="192" cy="0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5182" name="Line 63"/>
              <p:cNvSpPr/>
              <p:nvPr/>
            </p:nvSpPr>
            <p:spPr>
              <a:xfrm>
                <a:off x="96" y="192"/>
                <a:ext cx="192" cy="0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5183" name="Line 64"/>
              <p:cNvSpPr/>
              <p:nvPr/>
            </p:nvSpPr>
            <p:spPr>
              <a:xfrm>
                <a:off x="288" y="384"/>
                <a:ext cx="192" cy="0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5184" name="Line 65"/>
              <p:cNvSpPr/>
              <p:nvPr/>
            </p:nvSpPr>
            <p:spPr>
              <a:xfrm>
                <a:off x="384" y="96"/>
                <a:ext cx="144" cy="0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grpSp>
          <p:nvGrpSpPr>
            <p:cNvPr id="5185" name="Group 66"/>
            <p:cNvGrpSpPr/>
            <p:nvPr/>
          </p:nvGrpSpPr>
          <p:grpSpPr>
            <a:xfrm>
              <a:off x="7040" y="6405"/>
              <a:ext cx="1103" cy="753"/>
              <a:chOff x="0" y="0"/>
              <a:chExt cx="528" cy="384"/>
            </a:xfrm>
          </p:grpSpPr>
          <p:sp>
            <p:nvSpPr>
              <p:cNvPr id="5186" name="Line 67"/>
              <p:cNvSpPr/>
              <p:nvPr/>
            </p:nvSpPr>
            <p:spPr>
              <a:xfrm>
                <a:off x="0" y="0"/>
                <a:ext cx="192" cy="0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5187" name="Line 68"/>
              <p:cNvSpPr/>
              <p:nvPr/>
            </p:nvSpPr>
            <p:spPr>
              <a:xfrm>
                <a:off x="96" y="192"/>
                <a:ext cx="192" cy="0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5188" name="Line 69"/>
              <p:cNvSpPr/>
              <p:nvPr/>
            </p:nvSpPr>
            <p:spPr>
              <a:xfrm>
                <a:off x="288" y="384"/>
                <a:ext cx="192" cy="0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5189" name="Line 70"/>
              <p:cNvSpPr/>
              <p:nvPr/>
            </p:nvSpPr>
            <p:spPr>
              <a:xfrm>
                <a:off x="384" y="96"/>
                <a:ext cx="144" cy="0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grpSp>
          <p:nvGrpSpPr>
            <p:cNvPr id="5190" name="Group 71"/>
            <p:cNvGrpSpPr/>
            <p:nvPr/>
          </p:nvGrpSpPr>
          <p:grpSpPr>
            <a:xfrm>
              <a:off x="9643" y="6405"/>
              <a:ext cx="1102" cy="753"/>
              <a:chOff x="0" y="0"/>
              <a:chExt cx="528" cy="384"/>
            </a:xfrm>
          </p:grpSpPr>
          <p:sp>
            <p:nvSpPr>
              <p:cNvPr id="5191" name="Line 72"/>
              <p:cNvSpPr/>
              <p:nvPr/>
            </p:nvSpPr>
            <p:spPr>
              <a:xfrm>
                <a:off x="0" y="0"/>
                <a:ext cx="192" cy="0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5192" name="Line 73"/>
              <p:cNvSpPr/>
              <p:nvPr/>
            </p:nvSpPr>
            <p:spPr>
              <a:xfrm>
                <a:off x="96" y="192"/>
                <a:ext cx="192" cy="0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5193" name="Line 74"/>
              <p:cNvSpPr/>
              <p:nvPr/>
            </p:nvSpPr>
            <p:spPr>
              <a:xfrm>
                <a:off x="288" y="384"/>
                <a:ext cx="192" cy="0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5194" name="Line 75"/>
              <p:cNvSpPr/>
              <p:nvPr/>
            </p:nvSpPr>
            <p:spPr>
              <a:xfrm>
                <a:off x="384" y="96"/>
                <a:ext cx="144" cy="0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grpSp>
          <p:nvGrpSpPr>
            <p:cNvPr id="5195" name="Group 76"/>
            <p:cNvGrpSpPr/>
            <p:nvPr/>
          </p:nvGrpSpPr>
          <p:grpSpPr>
            <a:xfrm>
              <a:off x="5940" y="6405"/>
              <a:ext cx="1100" cy="753"/>
              <a:chOff x="0" y="0"/>
              <a:chExt cx="528" cy="384"/>
            </a:xfrm>
          </p:grpSpPr>
          <p:sp>
            <p:nvSpPr>
              <p:cNvPr id="5196" name="Line 77"/>
              <p:cNvSpPr/>
              <p:nvPr/>
            </p:nvSpPr>
            <p:spPr>
              <a:xfrm>
                <a:off x="0" y="0"/>
                <a:ext cx="192" cy="0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5197" name="Line 78"/>
              <p:cNvSpPr/>
              <p:nvPr/>
            </p:nvSpPr>
            <p:spPr>
              <a:xfrm>
                <a:off x="96" y="192"/>
                <a:ext cx="192" cy="0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5198" name="Line 79"/>
              <p:cNvSpPr/>
              <p:nvPr/>
            </p:nvSpPr>
            <p:spPr>
              <a:xfrm>
                <a:off x="288" y="384"/>
                <a:ext cx="192" cy="0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5199" name="Line 80"/>
              <p:cNvSpPr/>
              <p:nvPr/>
            </p:nvSpPr>
            <p:spPr>
              <a:xfrm>
                <a:off x="384" y="96"/>
                <a:ext cx="144" cy="0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sp>
          <p:nvSpPr>
            <p:cNvPr id="5200" name="Line 81"/>
            <p:cNvSpPr/>
            <p:nvPr/>
          </p:nvSpPr>
          <p:spPr>
            <a:xfrm flipH="1">
              <a:off x="4738" y="7253"/>
              <a:ext cx="800" cy="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5201" name="Line 82"/>
            <p:cNvSpPr/>
            <p:nvPr/>
          </p:nvSpPr>
          <p:spPr>
            <a:xfrm>
              <a:off x="4738" y="7065"/>
              <a:ext cx="0" cy="378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202" name="Line 83"/>
            <p:cNvSpPr/>
            <p:nvPr/>
          </p:nvSpPr>
          <p:spPr>
            <a:xfrm flipH="1">
              <a:off x="4338" y="7065"/>
              <a:ext cx="400" cy="378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203" name="Line 84"/>
            <p:cNvSpPr/>
            <p:nvPr/>
          </p:nvSpPr>
          <p:spPr>
            <a:xfrm flipH="1" flipV="1">
              <a:off x="4338" y="7065"/>
              <a:ext cx="400" cy="378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204" name="Line 85"/>
            <p:cNvSpPr/>
            <p:nvPr/>
          </p:nvSpPr>
          <p:spPr>
            <a:xfrm>
              <a:off x="4310" y="7033"/>
              <a:ext cx="0" cy="377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205" name="Line 86"/>
            <p:cNvSpPr/>
            <p:nvPr/>
          </p:nvSpPr>
          <p:spPr>
            <a:xfrm flipH="1">
              <a:off x="3435" y="7253"/>
              <a:ext cx="903" cy="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5206" name="Oval 87"/>
            <p:cNvSpPr/>
            <p:nvPr/>
          </p:nvSpPr>
          <p:spPr>
            <a:xfrm>
              <a:off x="3035" y="6973"/>
              <a:ext cx="603" cy="562"/>
            </a:xfrm>
            <a:prstGeom prst="ellipse">
              <a:avLst/>
            </a:prstGeom>
            <a:noFill/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207" name="Line 88"/>
            <p:cNvSpPr/>
            <p:nvPr/>
          </p:nvSpPr>
          <p:spPr>
            <a:xfrm flipV="1">
              <a:off x="3335" y="6500"/>
              <a:ext cx="0" cy="473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208" name="Line 89"/>
            <p:cNvSpPr/>
            <p:nvPr/>
          </p:nvSpPr>
          <p:spPr>
            <a:xfrm flipV="1">
              <a:off x="3535" y="6500"/>
              <a:ext cx="0" cy="565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209" name="Line 90"/>
            <p:cNvSpPr/>
            <p:nvPr/>
          </p:nvSpPr>
          <p:spPr>
            <a:xfrm>
              <a:off x="3335" y="6500"/>
              <a:ext cx="200" cy="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210" name="Line 91"/>
            <p:cNvSpPr/>
            <p:nvPr/>
          </p:nvSpPr>
          <p:spPr>
            <a:xfrm flipV="1">
              <a:off x="3435" y="5935"/>
              <a:ext cx="0" cy="565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211" name="Line 92"/>
            <p:cNvSpPr/>
            <p:nvPr/>
          </p:nvSpPr>
          <p:spPr>
            <a:xfrm>
              <a:off x="3235" y="5935"/>
              <a:ext cx="403" cy="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212" name="Line 93"/>
            <p:cNvSpPr/>
            <p:nvPr/>
          </p:nvSpPr>
          <p:spPr>
            <a:xfrm flipH="1" flipV="1">
              <a:off x="3235" y="5558"/>
              <a:ext cx="403" cy="377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213" name="Line 94"/>
            <p:cNvSpPr/>
            <p:nvPr/>
          </p:nvSpPr>
          <p:spPr>
            <a:xfrm flipV="1">
              <a:off x="3235" y="5558"/>
              <a:ext cx="403" cy="377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214" name="Line 95"/>
            <p:cNvSpPr/>
            <p:nvPr/>
          </p:nvSpPr>
          <p:spPr>
            <a:xfrm>
              <a:off x="3235" y="5558"/>
              <a:ext cx="403" cy="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215" name="Line 96"/>
            <p:cNvSpPr/>
            <p:nvPr/>
          </p:nvSpPr>
          <p:spPr>
            <a:xfrm flipV="1">
              <a:off x="3435" y="4900"/>
              <a:ext cx="0" cy="658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216" name="Line 97"/>
            <p:cNvSpPr/>
            <p:nvPr/>
          </p:nvSpPr>
          <p:spPr>
            <a:xfrm>
              <a:off x="3435" y="4900"/>
              <a:ext cx="1703" cy="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217" name="Line 98"/>
            <p:cNvSpPr/>
            <p:nvPr/>
          </p:nvSpPr>
          <p:spPr>
            <a:xfrm flipV="1">
              <a:off x="5138" y="0"/>
              <a:ext cx="0" cy="490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218" name="Line 99"/>
            <p:cNvSpPr/>
            <p:nvPr/>
          </p:nvSpPr>
          <p:spPr>
            <a:xfrm>
              <a:off x="5138" y="0"/>
              <a:ext cx="2302" cy="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219" name="Line 100"/>
            <p:cNvSpPr/>
            <p:nvPr/>
          </p:nvSpPr>
          <p:spPr>
            <a:xfrm>
              <a:off x="7440" y="0"/>
              <a:ext cx="0" cy="565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5220" name="Line 101"/>
            <p:cNvSpPr/>
            <p:nvPr/>
          </p:nvSpPr>
          <p:spPr>
            <a:xfrm>
              <a:off x="3035" y="5745"/>
              <a:ext cx="400" cy="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221" name="Line 102"/>
            <p:cNvSpPr/>
            <p:nvPr/>
          </p:nvSpPr>
          <p:spPr>
            <a:xfrm>
              <a:off x="3035" y="5558"/>
              <a:ext cx="0" cy="377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222" name="未知"/>
            <p:cNvSpPr/>
            <p:nvPr/>
          </p:nvSpPr>
          <p:spPr>
            <a:xfrm>
              <a:off x="2935" y="5558"/>
              <a:ext cx="100" cy="377"/>
            </a:xfrm>
            <a:custGeom>
              <a:avLst/>
              <a:gdLst/>
              <a:ahLst/>
              <a:cxnLst>
                <a:cxn ang="0">
                  <a:pos x="1879" y="5602"/>
                </a:cxn>
                <a:cxn ang="0">
                  <a:pos x="0" y="2806"/>
                </a:cxn>
                <a:cxn ang="0">
                  <a:pos x="1879" y="0"/>
                </a:cxn>
              </a:cxnLst>
              <a:pathLst>
                <a:path w="48" h="192">
                  <a:moveTo>
                    <a:pt x="48" y="192"/>
                  </a:moveTo>
                  <a:cubicBezTo>
                    <a:pt x="24" y="160"/>
                    <a:pt x="0" y="128"/>
                    <a:pt x="0" y="96"/>
                  </a:cubicBezTo>
                  <a:cubicBezTo>
                    <a:pt x="0" y="64"/>
                    <a:pt x="24" y="32"/>
                    <a:pt x="48" y="0"/>
                  </a:cubicBezTo>
                </a:path>
              </a:pathLst>
            </a:custGeom>
            <a:noFill/>
            <a:ln w="1905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223" name="Line 104"/>
            <p:cNvSpPr/>
            <p:nvPr/>
          </p:nvSpPr>
          <p:spPr>
            <a:xfrm>
              <a:off x="2433" y="5745"/>
              <a:ext cx="502" cy="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5224" name="Line 105"/>
            <p:cNvSpPr/>
            <p:nvPr/>
          </p:nvSpPr>
          <p:spPr>
            <a:xfrm>
              <a:off x="2433" y="4523"/>
              <a:ext cx="0" cy="1222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225" name="Rectangle 106"/>
            <p:cNvSpPr/>
            <p:nvPr/>
          </p:nvSpPr>
          <p:spPr>
            <a:xfrm>
              <a:off x="2035" y="2263"/>
              <a:ext cx="900" cy="2260"/>
            </a:xfrm>
            <a:prstGeom prst="rect">
              <a:avLst/>
            </a:prstGeom>
            <a:noFill/>
            <a:ln w="1905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r>
                <a:rPr lang="zh-CN" altLang="en-US" sz="18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液</a:t>
              </a:r>
              <a:endParaRPr lang="zh-CN" altLang="en-US" sz="18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algn="ctr"/>
              <a:r>
                <a:rPr lang="zh-CN" altLang="en-US" sz="18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位</a:t>
              </a:r>
              <a:endParaRPr lang="zh-CN" altLang="en-US" sz="18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algn="ctr"/>
              <a:r>
                <a:rPr lang="zh-CN" altLang="en-US" sz="18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调</a:t>
              </a:r>
              <a:endParaRPr lang="zh-CN" altLang="en-US" sz="18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algn="ctr"/>
              <a:r>
                <a:rPr lang="zh-CN" altLang="en-US" sz="18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节</a:t>
              </a:r>
              <a:endParaRPr lang="zh-CN" altLang="en-US" sz="18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algn="ctr"/>
              <a:r>
                <a:rPr lang="zh-CN" altLang="en-US" sz="18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器</a:t>
              </a:r>
              <a:endParaRPr lang="zh-CN" altLang="en-US" sz="18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226" name="Line 107"/>
            <p:cNvSpPr/>
            <p:nvPr/>
          </p:nvSpPr>
          <p:spPr>
            <a:xfrm flipH="1">
              <a:off x="8743" y="1695"/>
              <a:ext cx="200" cy="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227" name="Line 108"/>
            <p:cNvSpPr/>
            <p:nvPr/>
          </p:nvSpPr>
          <p:spPr>
            <a:xfrm flipH="1">
              <a:off x="2433" y="1695"/>
              <a:ext cx="4407" cy="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228" name="Line 109"/>
            <p:cNvSpPr/>
            <p:nvPr/>
          </p:nvSpPr>
          <p:spPr>
            <a:xfrm>
              <a:off x="2433" y="1695"/>
              <a:ext cx="0" cy="568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5229" name="Text Box 110"/>
            <p:cNvSpPr txBox="1"/>
            <p:nvPr/>
          </p:nvSpPr>
          <p:spPr>
            <a:xfrm>
              <a:off x="9865" y="2155"/>
              <a:ext cx="2955" cy="72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sz="2400" dirty="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液位变送器</a:t>
              </a:r>
              <a:endPara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230" name="Text Box 111"/>
            <p:cNvSpPr txBox="1"/>
            <p:nvPr/>
          </p:nvSpPr>
          <p:spPr>
            <a:xfrm>
              <a:off x="0" y="5558"/>
              <a:ext cx="3195" cy="72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电动调节阀</a:t>
              </a:r>
              <a:endPara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231" name="Text Box 112"/>
            <p:cNvSpPr txBox="1"/>
            <p:nvPr/>
          </p:nvSpPr>
          <p:spPr>
            <a:xfrm>
              <a:off x="2135" y="6878"/>
              <a:ext cx="900" cy="717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泵</a:t>
              </a:r>
              <a:endPara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232" name="Line 113"/>
            <p:cNvSpPr/>
            <p:nvPr/>
          </p:nvSpPr>
          <p:spPr>
            <a:xfrm flipV="1">
              <a:off x="4538" y="6878"/>
              <a:ext cx="0" cy="375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233" name="Line 114"/>
            <p:cNvSpPr/>
            <p:nvPr/>
          </p:nvSpPr>
          <p:spPr>
            <a:xfrm>
              <a:off x="4338" y="6878"/>
              <a:ext cx="400" cy="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234" name="Text Box 115"/>
            <p:cNvSpPr txBox="1"/>
            <p:nvPr/>
          </p:nvSpPr>
          <p:spPr>
            <a:xfrm>
              <a:off x="9745" y="4805"/>
              <a:ext cx="2388" cy="72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储水箱</a:t>
              </a:r>
              <a:endPara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235" name="Text Box 116"/>
            <p:cNvSpPr txBox="1"/>
            <p:nvPr/>
          </p:nvSpPr>
          <p:spPr>
            <a:xfrm>
              <a:off x="4990" y="660"/>
              <a:ext cx="1850" cy="72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上水箱</a:t>
              </a:r>
              <a:endPara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236" name="Text Box 117"/>
            <p:cNvSpPr txBox="1"/>
            <p:nvPr/>
          </p:nvSpPr>
          <p:spPr>
            <a:xfrm>
              <a:off x="4990" y="3678"/>
              <a:ext cx="1850" cy="72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下水箱</a:t>
              </a:r>
              <a:endPara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237" name="Line 118"/>
            <p:cNvSpPr/>
            <p:nvPr/>
          </p:nvSpPr>
          <p:spPr>
            <a:xfrm flipH="1">
              <a:off x="9845" y="5370"/>
              <a:ext cx="200" cy="658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238" name="Line 119"/>
            <p:cNvSpPr/>
            <p:nvPr/>
          </p:nvSpPr>
          <p:spPr>
            <a:xfrm>
              <a:off x="8730" y="4763"/>
              <a:ext cx="228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239" name="Line 120"/>
            <p:cNvSpPr/>
            <p:nvPr/>
          </p:nvSpPr>
          <p:spPr>
            <a:xfrm flipH="1">
              <a:off x="9525" y="3063"/>
              <a:ext cx="680" cy="1475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240" name="Line 121"/>
            <p:cNvSpPr/>
            <p:nvPr/>
          </p:nvSpPr>
          <p:spPr>
            <a:xfrm flipH="1" flipV="1">
              <a:off x="9638" y="1815"/>
              <a:ext cx="452" cy="34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241" name="Line 122"/>
            <p:cNvSpPr/>
            <p:nvPr/>
          </p:nvSpPr>
          <p:spPr>
            <a:xfrm flipV="1">
              <a:off x="4990" y="6465"/>
              <a:ext cx="0" cy="793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242" name="Oval 123"/>
            <p:cNvSpPr/>
            <p:nvPr/>
          </p:nvSpPr>
          <p:spPr>
            <a:xfrm>
              <a:off x="4650" y="5785"/>
              <a:ext cx="680" cy="680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r>
                <a:rPr lang="zh-CN" altLang="en-US" sz="1800" dirty="0">
                  <a:latin typeface="Arial" panose="020B0604020202020204" pitchFamily="34" charset="0"/>
                  <a:ea typeface="宋体" panose="02010600030101010101" pitchFamily="2" charset="-122"/>
                </a:rPr>
                <a:t>FT</a:t>
              </a:r>
              <a:endParaRPr lang="zh-CN" altLang="en-US" sz="1800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5243" name="Rectangle 124"/>
          <p:cNvSpPr/>
          <p:nvPr/>
        </p:nvSpPr>
        <p:spPr>
          <a:xfrm>
            <a:off x="2339975" y="260350"/>
            <a:ext cx="3968750" cy="358775"/>
          </a:xfrm>
          <a:prstGeom prst="rect">
            <a:avLst/>
          </a:prstGeom>
          <a:gradFill rotWithShape="1">
            <a:gsLst>
              <a:gs pos="0">
                <a:srgbClr val="3399FF"/>
              </a:gs>
              <a:gs pos="100000">
                <a:srgbClr val="0000FF"/>
              </a:gs>
            </a:gsLst>
            <a:lin ang="5400000" scaled="1"/>
            <a:tileRect/>
          </a:gradFill>
          <a:ln w="9525">
            <a:noFill/>
          </a:ln>
        </p:spPr>
        <p:txBody>
          <a:bodyPr anchor="ctr"/>
          <a:p>
            <a:pPr algn="ctr"/>
            <a:r>
              <a:rPr lang="zh-CN" altLang="en-US" sz="3200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变送器</a:t>
            </a:r>
            <a:endParaRPr lang="zh-CN" altLang="en-US" sz="3200" dirty="0">
              <a:solidFill>
                <a:schemeClr val="bg1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5244" name="AutoShape 125"/>
          <p:cNvSpPr/>
          <p:nvPr/>
        </p:nvSpPr>
        <p:spPr>
          <a:xfrm>
            <a:off x="1331913" y="0"/>
            <a:ext cx="936625" cy="865188"/>
          </a:xfrm>
          <a:prstGeom prst="flowChartDecision">
            <a:avLst/>
          </a:prstGeom>
          <a:gradFill rotWithShape="1">
            <a:gsLst>
              <a:gs pos="0">
                <a:srgbClr val="3366FF"/>
              </a:gs>
              <a:gs pos="100000">
                <a:srgbClr val="182F76"/>
              </a:gs>
            </a:gsLst>
            <a:path path="shape">
              <a:fillToRect l="50000" t="50000" r="50000" b="50000"/>
            </a:path>
            <a:tileRect/>
          </a:gradFill>
          <a:ln w="76200" cap="flat" cmpd="tri">
            <a:solidFill>
              <a:srgbClr val="FF99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3</a:t>
            </a:r>
            <a:endParaRPr lang="en-US" altLang="zh-CN" sz="2000" dirty="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245" name="Text Box 126"/>
          <p:cNvSpPr txBox="1"/>
          <p:nvPr/>
        </p:nvSpPr>
        <p:spPr>
          <a:xfrm>
            <a:off x="2844800" y="5734050"/>
            <a:ext cx="4464050" cy="51752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液位控制系统工艺流程图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slow" advClick="0">
    <p:wedg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3793" name="Rectangle 2"/>
          <p:cNvSpPr/>
          <p:nvPr/>
        </p:nvSpPr>
        <p:spPr>
          <a:xfrm>
            <a:off x="612775" y="836613"/>
            <a:ext cx="5111750" cy="522287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</a:rPr>
              <a:t>1</a:t>
            </a: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、热电偶温度变送器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3794" name="Rectangle 3"/>
          <p:cNvSpPr/>
          <p:nvPr/>
        </p:nvSpPr>
        <p:spPr>
          <a:xfrm>
            <a:off x="612775" y="1341438"/>
            <a:ext cx="2590800" cy="4603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</a:rPr>
              <a:t>（</a:t>
            </a:r>
            <a:r>
              <a:rPr lang="en-US" altLang="zh-CN" sz="2400" dirty="0">
                <a:latin typeface="Arial" panose="020B0604020202020204" pitchFamily="34" charset="0"/>
                <a:ea typeface="宋体" panose="02010600030101010101" pitchFamily="2" charset="-122"/>
              </a:rPr>
              <a:t>1</a:t>
            </a:r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</a:rPr>
              <a:t>）量程单元</a:t>
            </a:r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3795" name="Rectangle 6"/>
          <p:cNvSpPr/>
          <p:nvPr/>
        </p:nvSpPr>
        <p:spPr>
          <a:xfrm>
            <a:off x="539750" y="1773238"/>
            <a:ext cx="8135938" cy="522287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zh-CN" altLang="en-US" sz="2400" dirty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功能</a:t>
            </a:r>
            <a:r>
              <a:rPr lang="zh-CN" altLang="en-US" dirty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：</a:t>
            </a:r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</a:rPr>
              <a:t>信号综合，零点调整，冷端温度补偿，线性化。</a:t>
            </a:r>
            <a:endParaRPr lang="en-US" altLang="zh-CN" sz="2400" dirty="0">
              <a:solidFill>
                <a:srgbClr val="0000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pSp>
        <p:nvGrpSpPr>
          <p:cNvPr id="33796" name="组合 3"/>
          <p:cNvGrpSpPr/>
          <p:nvPr/>
        </p:nvGrpSpPr>
        <p:grpSpPr>
          <a:xfrm>
            <a:off x="612775" y="2366963"/>
            <a:ext cx="7086600" cy="3416300"/>
            <a:chOff x="2540" y="3890"/>
            <a:chExt cx="9861" cy="5785"/>
          </a:xfrm>
        </p:grpSpPr>
        <p:sp>
          <p:nvSpPr>
            <p:cNvPr id="33797" name="Rectangle 8"/>
            <p:cNvSpPr/>
            <p:nvPr/>
          </p:nvSpPr>
          <p:spPr>
            <a:xfrm>
              <a:off x="3217" y="5930"/>
              <a:ext cx="1135" cy="1670"/>
            </a:xfrm>
            <a:prstGeom prst="rect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热</a:t>
              </a:r>
              <a:endPara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algn="ctr"/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电</a:t>
              </a:r>
              <a:endPara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algn="ctr"/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偶</a:t>
              </a:r>
              <a:endPara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3798" name="Rectangle 9"/>
            <p:cNvSpPr/>
            <p:nvPr/>
          </p:nvSpPr>
          <p:spPr>
            <a:xfrm>
              <a:off x="10245" y="4445"/>
              <a:ext cx="795" cy="1670"/>
            </a:xfrm>
            <a:prstGeom prst="rect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稳</a:t>
              </a:r>
              <a:endPara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algn="ctr"/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压</a:t>
              </a:r>
              <a:endPara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algn="ctr"/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源</a:t>
              </a:r>
              <a:endPara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3799" name="Rectangle 10"/>
            <p:cNvSpPr/>
            <p:nvPr/>
          </p:nvSpPr>
          <p:spPr>
            <a:xfrm>
              <a:off x="8435" y="4457"/>
              <a:ext cx="1247" cy="1815"/>
            </a:xfrm>
            <a:prstGeom prst="rect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零点</a:t>
              </a:r>
              <a:endPara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algn="ctr"/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调整</a:t>
              </a:r>
              <a:endPara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3800" name="Rectangle 11"/>
            <p:cNvSpPr/>
            <p:nvPr/>
          </p:nvSpPr>
          <p:spPr>
            <a:xfrm>
              <a:off x="8772" y="8450"/>
              <a:ext cx="2380" cy="780"/>
            </a:xfrm>
            <a:prstGeom prst="rect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非线性校正</a:t>
              </a:r>
              <a:endPara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3801" name="AutoShape 12"/>
            <p:cNvSpPr/>
            <p:nvPr/>
          </p:nvSpPr>
          <p:spPr>
            <a:xfrm>
              <a:off x="7752" y="6670"/>
              <a:ext cx="452" cy="445"/>
            </a:xfrm>
            <a:prstGeom prst="flowChartSummingJunction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3802" name="Line 13"/>
            <p:cNvSpPr/>
            <p:nvPr/>
          </p:nvSpPr>
          <p:spPr>
            <a:xfrm>
              <a:off x="4352" y="6820"/>
              <a:ext cx="792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33803" name="Line 14"/>
            <p:cNvSpPr/>
            <p:nvPr/>
          </p:nvSpPr>
          <p:spPr>
            <a:xfrm>
              <a:off x="8205" y="6892"/>
              <a:ext cx="3515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33804" name="Line 15"/>
            <p:cNvSpPr/>
            <p:nvPr/>
          </p:nvSpPr>
          <p:spPr>
            <a:xfrm flipV="1">
              <a:off x="7980" y="7115"/>
              <a:ext cx="0" cy="167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33805" name="Line 16"/>
            <p:cNvSpPr/>
            <p:nvPr/>
          </p:nvSpPr>
          <p:spPr>
            <a:xfrm flipH="1">
              <a:off x="7977" y="8785"/>
              <a:ext cx="795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3806" name="Line 17"/>
            <p:cNvSpPr/>
            <p:nvPr/>
          </p:nvSpPr>
          <p:spPr>
            <a:xfrm>
              <a:off x="7980" y="5112"/>
              <a:ext cx="452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3807" name="Line 18"/>
            <p:cNvSpPr/>
            <p:nvPr/>
          </p:nvSpPr>
          <p:spPr>
            <a:xfrm>
              <a:off x="2652" y="6820"/>
              <a:ext cx="565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33808" name="Line 19"/>
            <p:cNvSpPr/>
            <p:nvPr/>
          </p:nvSpPr>
          <p:spPr>
            <a:xfrm>
              <a:off x="7980" y="5112"/>
              <a:ext cx="0" cy="1557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33809" name="Text Box 20"/>
            <p:cNvSpPr txBox="1"/>
            <p:nvPr/>
          </p:nvSpPr>
          <p:spPr>
            <a:xfrm>
              <a:off x="7977" y="7115"/>
              <a:ext cx="1020" cy="884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</a:rPr>
                <a:t>v</a:t>
              </a:r>
              <a:r>
                <a:rPr lang="zh-CN" altLang="en-US" baseline="-25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f</a:t>
              </a:r>
              <a:endParaRPr lang="zh-CN" altLang="en-US" baseline="-250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3810" name="Text Box 21"/>
            <p:cNvSpPr txBox="1"/>
            <p:nvPr/>
          </p:nvSpPr>
          <p:spPr>
            <a:xfrm>
              <a:off x="2540" y="6265"/>
              <a:ext cx="1017" cy="78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T</a:t>
              </a:r>
              <a:endParaRPr lang="zh-CN" altLang="en-US" sz="2400" baseline="-250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3811" name="Text Box 22"/>
            <p:cNvSpPr txBox="1"/>
            <p:nvPr/>
          </p:nvSpPr>
          <p:spPr>
            <a:xfrm>
              <a:off x="4352" y="6157"/>
              <a:ext cx="1020" cy="78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E </a:t>
              </a:r>
              <a:r>
                <a:rPr lang="zh-CN" altLang="en-US" sz="2400" baseline="-25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t</a:t>
              </a:r>
              <a:endParaRPr lang="zh-CN" altLang="en-US" sz="2400" baseline="-250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3812" name="AutoShape 23"/>
            <p:cNvSpPr/>
            <p:nvPr/>
          </p:nvSpPr>
          <p:spPr>
            <a:xfrm>
              <a:off x="9680" y="5112"/>
              <a:ext cx="565" cy="222"/>
            </a:xfrm>
            <a:prstGeom prst="leftArrow">
              <a:avLst>
                <a:gd name="adj1" fmla="val 50000"/>
                <a:gd name="adj2" fmla="val 63107"/>
              </a:avLst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3813" name="AutoShape 24"/>
            <p:cNvSpPr/>
            <p:nvPr/>
          </p:nvSpPr>
          <p:spPr>
            <a:xfrm>
              <a:off x="11040" y="5112"/>
              <a:ext cx="565" cy="222"/>
            </a:xfrm>
            <a:prstGeom prst="leftArrow">
              <a:avLst>
                <a:gd name="adj1" fmla="val 50000"/>
                <a:gd name="adj2" fmla="val 63107"/>
              </a:avLst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3814" name="Line 25"/>
            <p:cNvSpPr/>
            <p:nvPr/>
          </p:nvSpPr>
          <p:spPr>
            <a:xfrm>
              <a:off x="11380" y="4000"/>
              <a:ext cx="0" cy="5675"/>
            </a:xfrm>
            <a:prstGeom prst="line">
              <a:avLst/>
            </a:prstGeom>
            <a:ln w="2857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3815" name="Rectangle 26"/>
            <p:cNvSpPr/>
            <p:nvPr/>
          </p:nvSpPr>
          <p:spPr>
            <a:xfrm>
              <a:off x="4922" y="3890"/>
              <a:ext cx="6345" cy="5785"/>
            </a:xfrm>
            <a:prstGeom prst="rect">
              <a:avLst/>
            </a:prstGeom>
            <a:noFill/>
            <a:ln w="28575" cap="flat" cmpd="sng">
              <a:solidFill>
                <a:srgbClr val="0000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3816" name="Line 27"/>
            <p:cNvSpPr/>
            <p:nvPr/>
          </p:nvSpPr>
          <p:spPr>
            <a:xfrm flipH="1">
              <a:off x="3672" y="7632"/>
              <a:ext cx="107" cy="737"/>
            </a:xfrm>
            <a:prstGeom prst="line">
              <a:avLst/>
            </a:prstGeom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3817" name="Text Box 28"/>
            <p:cNvSpPr txBox="1"/>
            <p:nvPr/>
          </p:nvSpPr>
          <p:spPr>
            <a:xfrm>
              <a:off x="2992" y="8425"/>
              <a:ext cx="1500" cy="884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dirty="0">
                  <a:solidFill>
                    <a:srgbClr val="FF0000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外接</a:t>
              </a:r>
              <a:endParaRPr lang="zh-CN" altLang="en-US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3818" name="Rectangle 8"/>
            <p:cNvSpPr/>
            <p:nvPr/>
          </p:nvSpPr>
          <p:spPr>
            <a:xfrm>
              <a:off x="5147" y="5930"/>
              <a:ext cx="1700" cy="1670"/>
            </a:xfrm>
            <a:prstGeom prst="rect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冷端</a:t>
              </a:r>
              <a:endPara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algn="ctr"/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补偿</a:t>
              </a:r>
              <a:endPara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3819" name="Text Box 22"/>
            <p:cNvSpPr txBox="1"/>
            <p:nvPr/>
          </p:nvSpPr>
          <p:spPr>
            <a:xfrm>
              <a:off x="6792" y="6192"/>
              <a:ext cx="1020" cy="78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V </a:t>
              </a:r>
              <a:r>
                <a:rPr lang="zh-CN" altLang="en-US" sz="2400" baseline="-25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t</a:t>
              </a:r>
              <a:endParaRPr lang="zh-CN" altLang="en-US" sz="2400" baseline="-250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3820" name="箭头 4174"/>
            <p:cNvSpPr/>
            <p:nvPr/>
          </p:nvSpPr>
          <p:spPr>
            <a:xfrm>
              <a:off x="6847" y="6840"/>
              <a:ext cx="907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graphicFrame>
          <p:nvGraphicFramePr>
            <p:cNvPr id="33821" name="对象 1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8052" y="6115"/>
            <a:ext cx="610" cy="6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41" name="" r:id="rId1" imgW="190500" imgH="215900" progId="Equation.KSEE3">
                    <p:embed/>
                  </p:oleObj>
                </mc:Choice>
                <mc:Fallback>
                  <p:oleObj name="" r:id="rId1" imgW="190500" imgH="215900" progId="Equation.KSEE3">
                    <p:embed/>
                    <p:pic>
                      <p:nvPicPr>
                        <p:cNvPr id="0" name="图片 3140"/>
                        <p:cNvPicPr/>
                        <p:nvPr/>
                      </p:nvPicPr>
                      <p:blipFill>
                        <a:blip r:embed="rId2"/>
                        <a:stretch>
                          <a:fillRect/>
                        </a:stretch>
                      </p:blipFill>
                      <p:spPr>
                        <a:xfrm>
                          <a:off x="8052" y="6115"/>
                          <a:ext cx="610" cy="692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2" name="直接箭头连接符 1"/>
            <p:cNvCxnSpPr/>
            <p:nvPr/>
          </p:nvCxnSpPr>
          <p:spPr>
            <a:xfrm flipH="1">
              <a:off x="11153" y="8840"/>
              <a:ext cx="124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33823" name="对象 3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5981700" y="4811713"/>
          <a:ext cx="471488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0" name="" r:id="rId3" imgW="241300" imgH="228600" progId="Equation.KSEE3">
                  <p:embed/>
                </p:oleObj>
              </mc:Choice>
              <mc:Fallback>
                <p:oleObj name="" r:id="rId3" imgW="241300" imgH="228600" progId="Equation.KSEE3">
                  <p:embed/>
                  <p:pic>
                    <p:nvPicPr>
                      <p:cNvPr id="0" name="图片 3139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981700" y="4811713"/>
                        <a:ext cx="471488" cy="44608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824" name="Text Box 5"/>
          <p:cNvSpPr txBox="1"/>
          <p:nvPr/>
        </p:nvSpPr>
        <p:spPr>
          <a:xfrm>
            <a:off x="1941513" y="5929313"/>
            <a:ext cx="5184775" cy="4603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图 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-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15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 热电偶温度变送器量程单元</a:t>
            </a:r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3825" name="Rectangle 2"/>
          <p:cNvSpPr/>
          <p:nvPr/>
        </p:nvSpPr>
        <p:spPr>
          <a:xfrm>
            <a:off x="2532063" y="149225"/>
            <a:ext cx="3968750" cy="358775"/>
          </a:xfrm>
          <a:prstGeom prst="rect">
            <a:avLst/>
          </a:prstGeom>
          <a:gradFill rotWithShape="1">
            <a:gsLst>
              <a:gs pos="0">
                <a:srgbClr val="3399FF"/>
              </a:gs>
              <a:gs pos="100000">
                <a:srgbClr val="0000FF"/>
              </a:gs>
            </a:gsLst>
            <a:lin ang="5400000" scaled="1"/>
            <a:tileRect/>
          </a:gradFill>
          <a:ln w="9525">
            <a:noFill/>
          </a:ln>
        </p:spPr>
        <p:txBody>
          <a:bodyPr anchor="ctr"/>
          <a:p>
            <a:pPr algn="ctr"/>
            <a:r>
              <a:rPr lang="zh-CN" altLang="en-US" sz="3200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温度变送器</a:t>
            </a:r>
            <a:endParaRPr lang="zh-CN" altLang="en-US" sz="3200" dirty="0">
              <a:solidFill>
                <a:schemeClr val="bg1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33826" name="AutoShape 3"/>
          <p:cNvSpPr/>
          <p:nvPr/>
        </p:nvSpPr>
        <p:spPr>
          <a:xfrm>
            <a:off x="1574800" y="-28575"/>
            <a:ext cx="936625" cy="865188"/>
          </a:xfrm>
          <a:prstGeom prst="flowChartDecision">
            <a:avLst/>
          </a:prstGeom>
          <a:gradFill rotWithShape="1">
            <a:gsLst>
              <a:gs pos="0">
                <a:srgbClr val="3366FF"/>
              </a:gs>
              <a:gs pos="100000">
                <a:srgbClr val="182F76"/>
              </a:gs>
            </a:gsLst>
            <a:path path="shape">
              <a:fillToRect l="50000" t="50000" r="50000" b="50000"/>
            </a:path>
            <a:tileRect/>
          </a:gradFill>
          <a:ln w="76200" cap="flat" cmpd="tri">
            <a:solidFill>
              <a:srgbClr val="FF99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3.4</a:t>
            </a:r>
            <a:endParaRPr lang="en-US" altLang="zh-CN" sz="2000" dirty="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slow" advClick="0">
    <p:wedg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51208" name="Group 8"/>
          <p:cNvGrpSpPr/>
          <p:nvPr/>
        </p:nvGrpSpPr>
        <p:grpSpPr>
          <a:xfrm>
            <a:off x="611188" y="909638"/>
            <a:ext cx="7561262" cy="963612"/>
            <a:chOff x="-227" y="-4647"/>
            <a:chExt cx="11907" cy="1518"/>
          </a:xfrm>
        </p:grpSpPr>
        <p:sp>
          <p:nvSpPr>
            <p:cNvPr id="54276" name="Rectangle 9"/>
            <p:cNvSpPr/>
            <p:nvPr/>
          </p:nvSpPr>
          <p:spPr>
            <a:xfrm>
              <a:off x="0" y="-3854"/>
              <a:ext cx="11680" cy="725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 fontAlgn="base"/>
              <a:r>
                <a:rPr lang="zh-CN" altLang="en-US" sz="2400" strike="noStrike" noProof="1" dirty="0">
                  <a:solidFill>
                    <a:schemeClr val="accent6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功能：</a:t>
              </a:r>
              <a:r>
                <a:rPr lang="zh-CN" altLang="en-US" sz="2400" strike="noStrike" noProof="1" dirty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T</a:t>
              </a:r>
              <a:r>
                <a:rPr lang="zh-CN" altLang="en-US" sz="2400" strike="noStrike" baseline="-25000" noProof="1" dirty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0</a:t>
              </a:r>
              <a:r>
                <a:rPr lang="zh-CN" altLang="en-US" sz="2400" strike="noStrike" noProof="1" dirty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变化，E</a:t>
              </a:r>
              <a:r>
                <a:rPr lang="zh-CN" altLang="en-US" sz="2400" strike="noStrike" baseline="-25000" noProof="1" dirty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T</a:t>
              </a:r>
              <a:r>
                <a:rPr lang="zh-CN" altLang="en-US" sz="2400" strike="noStrike" noProof="1" dirty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变化，V</a:t>
              </a:r>
              <a:r>
                <a:rPr lang="zh-CN" altLang="en-US" sz="2400" strike="noStrike" baseline="-25000" noProof="1" dirty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T</a:t>
              </a:r>
              <a:r>
                <a:rPr lang="zh-CN" altLang="en-US" sz="2400" strike="noStrike" noProof="1" dirty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不变，达到补偿。</a:t>
              </a:r>
              <a:endParaRPr lang="zh-CN" altLang="en-US" sz="2400" strike="noStrike" noProof="1" dirty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4819" name="Rectangle 10"/>
            <p:cNvSpPr/>
            <p:nvPr/>
          </p:nvSpPr>
          <p:spPr>
            <a:xfrm>
              <a:off x="-227" y="-4647"/>
              <a:ext cx="6238" cy="725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r>
                <a:rPr lang="zh-CN" altLang="en-US" sz="2400">
                  <a:latin typeface="Calibri" panose="020F0502020204030204" pitchFamily="34" charset="0"/>
                  <a:ea typeface="宋体" panose="02010600030101010101" pitchFamily="2" charset="-122"/>
                </a:rPr>
                <a:t>① </a:t>
              </a:r>
              <a:r>
                <a:rPr lang="zh-CN" altLang="en-US" sz="2400" dirty="0">
                  <a:latin typeface="Arial" panose="020B0604020202020204" pitchFamily="34" charset="0"/>
                  <a:ea typeface="宋体" panose="02010600030101010101" pitchFamily="2" charset="-122"/>
                </a:rPr>
                <a:t>冷端补偿电路</a:t>
              </a:r>
              <a:endParaRPr lang="zh-CN" altLang="en-US" sz="2400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34820" name="组合 9"/>
          <p:cNvGrpSpPr/>
          <p:nvPr/>
        </p:nvGrpSpPr>
        <p:grpSpPr>
          <a:xfrm>
            <a:off x="450850" y="2130425"/>
            <a:ext cx="4121150" cy="3654425"/>
            <a:chOff x="709" y="3355"/>
            <a:chExt cx="6492" cy="5755"/>
          </a:xfrm>
        </p:grpSpPr>
        <p:graphicFrame>
          <p:nvGraphicFramePr>
            <p:cNvPr id="34821" name="对象 1"/>
            <p:cNvGraphicFramePr/>
            <p:nvPr>
              <p:custDataLst>
                <p:tags r:id="rId1"/>
              </p:custDataLst>
            </p:nvPr>
          </p:nvGraphicFramePr>
          <p:xfrm>
            <a:off x="709" y="3355"/>
            <a:ext cx="6492" cy="53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45" name="" r:id="rId2" imgW="5019675" imgH="5238750" progId="Paint.Picture">
                    <p:embed/>
                  </p:oleObj>
                </mc:Choice>
                <mc:Fallback>
                  <p:oleObj name="" r:id="rId2" imgW="5019675" imgH="5238750" progId="Paint.Picture">
                    <p:embed/>
                    <p:pic>
                      <p:nvPicPr>
                        <p:cNvPr id="0" name="图片 3144"/>
                        <p:cNvPicPr/>
                        <p:nvPr/>
                      </p:nvPicPr>
                      <p:blipFill>
                        <a:blip r:embed="rId3"/>
                        <a:stretch>
                          <a:fillRect/>
                        </a:stretch>
                      </p:blipFill>
                      <p:spPr>
                        <a:xfrm>
                          <a:off x="709" y="3355"/>
                          <a:ext cx="6492" cy="5388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4822" name="文本框 5"/>
            <p:cNvSpPr txBox="1"/>
            <p:nvPr/>
          </p:nvSpPr>
          <p:spPr>
            <a:xfrm flipV="1">
              <a:off x="3823" y="4857"/>
              <a:ext cx="712" cy="82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r>
                <a:rPr lang="zh-CN" altLang="en-US">
                  <a:latin typeface="Arial" panose="020B0604020202020204" pitchFamily="34" charset="0"/>
                  <a:ea typeface="宋体" panose="02010600030101010101" pitchFamily="2" charset="-122"/>
                </a:rPr>
                <a:t>∆</a:t>
              </a:r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cxnSp>
          <p:nvCxnSpPr>
            <p:cNvPr id="7" name="直接连接符 6"/>
            <p:cNvCxnSpPr/>
            <p:nvPr/>
          </p:nvCxnSpPr>
          <p:spPr>
            <a:xfrm>
              <a:off x="4261" y="4721"/>
              <a:ext cx="0" cy="34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箭头连接符 7"/>
            <p:cNvCxnSpPr/>
            <p:nvPr/>
          </p:nvCxnSpPr>
          <p:spPr>
            <a:xfrm flipH="1" flipV="1">
              <a:off x="2964" y="8216"/>
              <a:ext cx="16" cy="89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34825" name="对象 8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2980" y="8478"/>
            <a:ext cx="409" cy="63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46" name="" r:id="rId4" imgW="139700" imgH="215900" progId="Equation.KSEE3">
                    <p:embed/>
                  </p:oleObj>
                </mc:Choice>
                <mc:Fallback>
                  <p:oleObj name="" r:id="rId4" imgW="139700" imgH="215900" progId="Equation.KSEE3">
                    <p:embed/>
                    <p:pic>
                      <p:nvPicPr>
                        <p:cNvPr id="0" name="图片 3145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2980" y="8478"/>
                          <a:ext cx="409" cy="632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43011" name="Rectangle 4"/>
          <p:cNvSpPr/>
          <p:nvPr/>
        </p:nvSpPr>
        <p:spPr>
          <a:xfrm>
            <a:off x="4697413" y="4533900"/>
            <a:ext cx="3632200" cy="156845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2400" dirty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双铜电阻电路输出电压增量补偿热电偶冷端温度变化增量，实现某一温度段冷端温度补偿。</a:t>
            </a:r>
            <a:endParaRPr lang="zh-CN" altLang="en-US" sz="2400" dirty="0">
              <a:solidFill>
                <a:srgbClr val="0000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34827" name="对象 10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4584700" y="2235200"/>
          <a:ext cx="4483100" cy="849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4" name="" r:id="rId6" imgW="2413000" imgH="457200" progId="Equation.KSEE3">
                  <p:embed/>
                </p:oleObj>
              </mc:Choice>
              <mc:Fallback>
                <p:oleObj name="" r:id="rId6" imgW="2413000" imgH="457200" progId="Equation.KSEE3">
                  <p:embed/>
                  <p:pic>
                    <p:nvPicPr>
                      <p:cNvPr id="0" name="图片 3143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584700" y="2235200"/>
                        <a:ext cx="4483100" cy="84931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828" name="对象 53254"/>
          <p:cNvGraphicFramePr>
            <a:graphicFrameLocks noChangeAspect="1"/>
          </p:cNvGraphicFramePr>
          <p:nvPr/>
        </p:nvGraphicFramePr>
        <p:xfrm>
          <a:off x="4584700" y="3284538"/>
          <a:ext cx="3744913" cy="430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3" name="" r:id="rId8" imgW="1994535" imgH="228600" progId="">
                  <p:embed/>
                </p:oleObj>
              </mc:Choice>
              <mc:Fallback>
                <p:oleObj name="" r:id="rId8" imgW="1994535" imgH="228600" progId="">
                  <p:embed/>
                  <p:pic>
                    <p:nvPicPr>
                      <p:cNvPr id="0" name="图片 3142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584700" y="3284538"/>
                        <a:ext cx="3744913" cy="43021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829" name="对象 11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4584700" y="3906838"/>
          <a:ext cx="2287588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8" name="" r:id="rId10" imgW="1231265" imgH="228600" progId="Equation.KSEE3">
                  <p:embed/>
                </p:oleObj>
              </mc:Choice>
              <mc:Fallback>
                <p:oleObj name="" r:id="rId10" imgW="1231265" imgH="228600" progId="Equation.KSEE3">
                  <p:embed/>
                  <p:pic>
                    <p:nvPicPr>
                      <p:cNvPr id="0" name="图片 3147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584700" y="3906838"/>
                        <a:ext cx="2287588" cy="4254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830" name="Text Box 5"/>
          <p:cNvSpPr txBox="1"/>
          <p:nvPr/>
        </p:nvSpPr>
        <p:spPr>
          <a:xfrm>
            <a:off x="611188" y="5889625"/>
            <a:ext cx="3192462" cy="398463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图 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-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16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 冷端补偿电路</a:t>
            </a:r>
            <a:endParaRPr lang="zh-CN" altLang="en-US" sz="20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4831" name="Rectangle 2"/>
          <p:cNvSpPr/>
          <p:nvPr/>
        </p:nvSpPr>
        <p:spPr>
          <a:xfrm>
            <a:off x="2532063" y="149225"/>
            <a:ext cx="3968750" cy="358775"/>
          </a:xfrm>
          <a:prstGeom prst="rect">
            <a:avLst/>
          </a:prstGeom>
          <a:gradFill rotWithShape="1">
            <a:gsLst>
              <a:gs pos="0">
                <a:srgbClr val="3399FF"/>
              </a:gs>
              <a:gs pos="100000">
                <a:srgbClr val="0000FF"/>
              </a:gs>
            </a:gsLst>
            <a:lin ang="5400000" scaled="1"/>
            <a:tileRect/>
          </a:gradFill>
          <a:ln w="9525">
            <a:noFill/>
          </a:ln>
        </p:spPr>
        <p:txBody>
          <a:bodyPr anchor="ctr"/>
          <a:p>
            <a:pPr algn="ctr"/>
            <a:r>
              <a:rPr lang="zh-CN" altLang="en-US" sz="3200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温度变送器</a:t>
            </a:r>
            <a:endParaRPr lang="zh-CN" altLang="en-US" sz="3200" dirty="0">
              <a:solidFill>
                <a:schemeClr val="bg1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34832" name="AutoShape 3"/>
          <p:cNvSpPr/>
          <p:nvPr/>
        </p:nvSpPr>
        <p:spPr>
          <a:xfrm>
            <a:off x="1574800" y="-28575"/>
            <a:ext cx="936625" cy="865188"/>
          </a:xfrm>
          <a:prstGeom prst="flowChartDecision">
            <a:avLst/>
          </a:prstGeom>
          <a:gradFill rotWithShape="1">
            <a:gsLst>
              <a:gs pos="0">
                <a:srgbClr val="3366FF"/>
              </a:gs>
              <a:gs pos="100000">
                <a:srgbClr val="182F76"/>
              </a:gs>
            </a:gsLst>
            <a:path path="shape">
              <a:fillToRect l="50000" t="50000" r="50000" b="50000"/>
            </a:path>
            <a:tileRect/>
          </a:gradFill>
          <a:ln w="76200" cap="flat" cmpd="tri">
            <a:solidFill>
              <a:srgbClr val="FF99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3.4</a:t>
            </a:r>
            <a:endParaRPr lang="en-US" altLang="zh-CN" sz="2000" dirty="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slow" advClick="0">
    <p:wedg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1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30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011" grpId="0"/>
      <p:bldP spid="43011" grpId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35841" name="对象 54277"/>
          <p:cNvGraphicFramePr>
            <a:graphicFrameLocks noChangeAspect="1"/>
          </p:cNvGraphicFramePr>
          <p:nvPr/>
        </p:nvGraphicFramePr>
        <p:xfrm>
          <a:off x="788988" y="1292225"/>
          <a:ext cx="4991100" cy="203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7" name="" r:id="rId1" imgW="2247900" imgH="914400" progId="">
                  <p:embed/>
                </p:oleObj>
              </mc:Choice>
              <mc:Fallback>
                <p:oleObj name="" r:id="rId1" imgW="2247900" imgH="914400" progId="">
                  <p:embed/>
                  <p:pic>
                    <p:nvPicPr>
                      <p:cNvPr id="0" name="图片 314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788988" y="1292225"/>
                        <a:ext cx="4991100" cy="20320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842" name="Rectangle 4"/>
          <p:cNvSpPr/>
          <p:nvPr/>
        </p:nvSpPr>
        <p:spPr>
          <a:xfrm>
            <a:off x="868363" y="865188"/>
            <a:ext cx="1658937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2400" dirty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推导出</a:t>
            </a:r>
            <a:endParaRPr lang="zh-CN" altLang="en-US" sz="2400" dirty="0">
              <a:solidFill>
                <a:srgbClr val="0000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" name="Rectangle 4"/>
          <p:cNvSpPr/>
          <p:nvPr/>
        </p:nvSpPr>
        <p:spPr>
          <a:xfrm>
            <a:off x="788988" y="3419475"/>
            <a:ext cx="6815137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2400" dirty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思考：为何采用双铜电阻补偿。</a:t>
            </a:r>
            <a:endParaRPr lang="zh-CN" altLang="en-US" sz="2400" dirty="0">
              <a:solidFill>
                <a:srgbClr val="0000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11" name="对象 10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788988" y="4102100"/>
          <a:ext cx="6042025" cy="423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2" name="" r:id="rId3" imgW="3251200" imgH="228600" progId="Equation.KSEE3">
                  <p:embed/>
                </p:oleObj>
              </mc:Choice>
              <mc:Fallback>
                <p:oleObj name="" r:id="rId3" imgW="3251200" imgH="228600" progId="Equation.KSEE3">
                  <p:embed/>
                  <p:pic>
                    <p:nvPicPr>
                      <p:cNvPr id="0" name="图片 314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88988" y="4102100"/>
                        <a:ext cx="6042025" cy="42386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845" name="Rectangle 2"/>
          <p:cNvSpPr/>
          <p:nvPr/>
        </p:nvSpPr>
        <p:spPr>
          <a:xfrm>
            <a:off x="2532063" y="149225"/>
            <a:ext cx="3968750" cy="358775"/>
          </a:xfrm>
          <a:prstGeom prst="rect">
            <a:avLst/>
          </a:prstGeom>
          <a:gradFill rotWithShape="1">
            <a:gsLst>
              <a:gs pos="0">
                <a:srgbClr val="3399FF"/>
              </a:gs>
              <a:gs pos="100000">
                <a:srgbClr val="0000FF"/>
              </a:gs>
            </a:gsLst>
            <a:lin ang="5400000" scaled="1"/>
            <a:tileRect/>
          </a:gradFill>
          <a:ln w="9525">
            <a:noFill/>
          </a:ln>
        </p:spPr>
        <p:txBody>
          <a:bodyPr anchor="ctr"/>
          <a:p>
            <a:pPr algn="ctr"/>
            <a:r>
              <a:rPr lang="zh-CN" altLang="en-US" sz="3200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温度变送器</a:t>
            </a:r>
            <a:endParaRPr lang="zh-CN" altLang="en-US" sz="3200" dirty="0">
              <a:solidFill>
                <a:schemeClr val="bg1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35846" name="AutoShape 3"/>
          <p:cNvSpPr/>
          <p:nvPr/>
        </p:nvSpPr>
        <p:spPr>
          <a:xfrm>
            <a:off x="1574800" y="-28575"/>
            <a:ext cx="936625" cy="865188"/>
          </a:xfrm>
          <a:prstGeom prst="flowChartDecision">
            <a:avLst/>
          </a:prstGeom>
          <a:gradFill rotWithShape="1">
            <a:gsLst>
              <a:gs pos="0">
                <a:srgbClr val="3366FF"/>
              </a:gs>
              <a:gs pos="100000">
                <a:srgbClr val="182F76"/>
              </a:gs>
            </a:gsLst>
            <a:path path="shape">
              <a:fillToRect l="50000" t="50000" r="50000" b="50000"/>
            </a:path>
            <a:tileRect/>
          </a:gradFill>
          <a:ln w="76200" cap="flat" cmpd="tri">
            <a:solidFill>
              <a:srgbClr val="FF99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3.4</a:t>
            </a:r>
            <a:endParaRPr lang="en-US" altLang="zh-CN" sz="2000" dirty="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slow" advClick="0">
    <p:wedg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6865" name="Text Box 4"/>
          <p:cNvSpPr txBox="1"/>
          <p:nvPr/>
        </p:nvSpPr>
        <p:spPr>
          <a:xfrm>
            <a:off x="7158038" y="3795713"/>
            <a:ext cx="838200" cy="457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zh-CN" altLang="en-US" sz="2400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  <a:endParaRPr lang="zh-CN" altLang="en-US" sz="2400" baseline="-250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6866" name="Rectangle 5"/>
          <p:cNvSpPr/>
          <p:nvPr/>
        </p:nvSpPr>
        <p:spPr>
          <a:xfrm>
            <a:off x="566738" y="865188"/>
            <a:ext cx="4464050" cy="522287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zh-CN" altLang="en-US" dirty="0">
                <a:latin typeface="Calibri" panose="020F0502020204030204" pitchFamily="34" charset="0"/>
                <a:ea typeface="宋体" panose="02010600030101010101" pitchFamily="2" charset="-122"/>
              </a:rPr>
              <a:t>② </a:t>
            </a: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信号的综合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pSp>
        <p:nvGrpSpPr>
          <p:cNvPr id="36867" name="Group 7"/>
          <p:cNvGrpSpPr/>
          <p:nvPr/>
        </p:nvGrpSpPr>
        <p:grpSpPr>
          <a:xfrm>
            <a:off x="1182688" y="2022475"/>
            <a:ext cx="6553200" cy="3959225"/>
            <a:chOff x="0" y="0"/>
            <a:chExt cx="4400" cy="2586"/>
          </a:xfrm>
        </p:grpSpPr>
        <p:sp>
          <p:nvSpPr>
            <p:cNvPr id="36868" name="Text Box 8"/>
            <p:cNvSpPr txBox="1"/>
            <p:nvPr/>
          </p:nvSpPr>
          <p:spPr>
            <a:xfrm>
              <a:off x="2541" y="0"/>
              <a:ext cx="528" cy="299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V</a:t>
              </a:r>
              <a:r>
                <a:rPr lang="zh-CN" altLang="en-US" sz="2400" baseline="-25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T</a:t>
              </a:r>
              <a:endParaRPr lang="zh-CN" altLang="en-US" sz="2400" baseline="-250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6869" name="Rectangle 9"/>
            <p:cNvSpPr/>
            <p:nvPr/>
          </p:nvSpPr>
          <p:spPr>
            <a:xfrm>
              <a:off x="454" y="1180"/>
              <a:ext cx="816" cy="681"/>
            </a:xfrm>
            <a:prstGeom prst="rect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r>
                <a:rPr lang="zh-CN" altLang="en-US" sz="2400" dirty="0">
                  <a:latin typeface="Arial" panose="020B0604020202020204" pitchFamily="34" charset="0"/>
                  <a:ea typeface="宋体" panose="02010600030101010101" pitchFamily="2" charset="-122"/>
                </a:rPr>
                <a:t>冷端温度</a:t>
              </a:r>
              <a:endParaRPr lang="zh-CN" altLang="en-US" sz="2400" dirty="0">
                <a:latin typeface="Arial" panose="020B0604020202020204" pitchFamily="34" charset="0"/>
                <a:ea typeface="宋体" panose="02010600030101010101" pitchFamily="2" charset="-122"/>
              </a:endParaRPr>
            </a:p>
            <a:p>
              <a:pPr algn="ctr"/>
              <a:r>
                <a:rPr lang="zh-CN" altLang="en-US" sz="2400" dirty="0">
                  <a:latin typeface="Arial" panose="020B0604020202020204" pitchFamily="34" charset="0"/>
                  <a:ea typeface="宋体" panose="02010600030101010101" pitchFamily="2" charset="-122"/>
                </a:rPr>
                <a:t>补偿</a:t>
              </a:r>
              <a:endParaRPr lang="zh-CN" altLang="en-US" sz="2400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6870" name="Line 10"/>
            <p:cNvSpPr/>
            <p:nvPr/>
          </p:nvSpPr>
          <p:spPr>
            <a:xfrm>
              <a:off x="3118" y="238"/>
              <a:ext cx="0" cy="432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6871" name="Line 11"/>
            <p:cNvSpPr/>
            <p:nvPr/>
          </p:nvSpPr>
          <p:spPr>
            <a:xfrm>
              <a:off x="3118" y="238"/>
              <a:ext cx="432" cy="192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6872" name="Line 12"/>
            <p:cNvSpPr/>
            <p:nvPr/>
          </p:nvSpPr>
          <p:spPr>
            <a:xfrm flipV="1">
              <a:off x="3118" y="430"/>
              <a:ext cx="432" cy="24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6873" name="Line 13"/>
            <p:cNvSpPr/>
            <p:nvPr/>
          </p:nvSpPr>
          <p:spPr>
            <a:xfrm flipV="1">
              <a:off x="862" y="907"/>
              <a:ext cx="0" cy="288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6874" name="Line 14"/>
            <p:cNvSpPr/>
            <p:nvPr/>
          </p:nvSpPr>
          <p:spPr>
            <a:xfrm flipH="1" flipV="1">
              <a:off x="590" y="635"/>
              <a:ext cx="288" cy="288"/>
            </a:xfrm>
            <a:prstGeom prst="line">
              <a:avLst/>
            </a:prstGeom>
            <a:ln w="2857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6875" name="Line 15"/>
            <p:cNvSpPr/>
            <p:nvPr/>
          </p:nvSpPr>
          <p:spPr>
            <a:xfrm flipV="1">
              <a:off x="590" y="363"/>
              <a:ext cx="288" cy="288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6876" name="Line 16"/>
            <p:cNvSpPr/>
            <p:nvPr/>
          </p:nvSpPr>
          <p:spPr>
            <a:xfrm>
              <a:off x="3550" y="430"/>
              <a:ext cx="528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6877" name="Line 17"/>
            <p:cNvSpPr/>
            <p:nvPr/>
          </p:nvSpPr>
          <p:spPr>
            <a:xfrm>
              <a:off x="862" y="2354"/>
              <a:ext cx="0" cy="96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6878" name="Line 18"/>
            <p:cNvSpPr/>
            <p:nvPr/>
          </p:nvSpPr>
          <p:spPr>
            <a:xfrm>
              <a:off x="814" y="2450"/>
              <a:ext cx="96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6879" name="Line 19"/>
            <p:cNvSpPr/>
            <p:nvPr/>
          </p:nvSpPr>
          <p:spPr>
            <a:xfrm>
              <a:off x="814" y="2450"/>
              <a:ext cx="48" cy="96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6880" name="Line 20"/>
            <p:cNvSpPr/>
            <p:nvPr/>
          </p:nvSpPr>
          <p:spPr>
            <a:xfrm flipH="1">
              <a:off x="862" y="2450"/>
              <a:ext cx="48" cy="96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aphicFrame>
          <p:nvGraphicFramePr>
            <p:cNvPr id="36881" name="对象 55316"/>
            <p:cNvGraphicFramePr>
              <a:graphicFrameLocks noChangeAspect="1"/>
            </p:cNvGraphicFramePr>
            <p:nvPr/>
          </p:nvGraphicFramePr>
          <p:xfrm>
            <a:off x="3118" y="526"/>
            <a:ext cx="153" cy="11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62" name="" r:id="rId1" imgW="122555" imgH="95250" progId="">
                    <p:embed/>
                  </p:oleObj>
                </mc:Choice>
                <mc:Fallback>
                  <p:oleObj name="" r:id="rId1" imgW="122555" imgH="95250" progId="">
                    <p:embed/>
                    <p:pic>
                      <p:nvPicPr>
                        <p:cNvPr id="0" name="图片 3161"/>
                        <p:cNvPicPr/>
                        <p:nvPr/>
                      </p:nvPicPr>
                      <p:blipFill>
                        <a:blip r:embed="rId2"/>
                        <a:stretch>
                          <a:fillRect/>
                        </a:stretch>
                      </p:blipFill>
                      <p:spPr>
                        <a:xfrm>
                          <a:off x="3118" y="526"/>
                          <a:ext cx="153" cy="119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6882" name="对象 55317"/>
            <p:cNvGraphicFramePr>
              <a:graphicFrameLocks noChangeAspect="1"/>
            </p:cNvGraphicFramePr>
            <p:nvPr/>
          </p:nvGraphicFramePr>
          <p:xfrm>
            <a:off x="3118" y="286"/>
            <a:ext cx="170" cy="17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65" name="" r:id="rId3" imgW="135255" imgH="135255" progId="">
                    <p:embed/>
                  </p:oleObj>
                </mc:Choice>
                <mc:Fallback>
                  <p:oleObj name="" r:id="rId3" imgW="135255" imgH="135255" progId="">
                    <p:embed/>
                    <p:pic>
                      <p:nvPicPr>
                        <p:cNvPr id="0" name="图片 3164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3118" y="286"/>
                          <a:ext cx="170" cy="17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6883" name="Text Box 23"/>
            <p:cNvSpPr txBox="1"/>
            <p:nvPr/>
          </p:nvSpPr>
          <p:spPr>
            <a:xfrm>
              <a:off x="907" y="498"/>
              <a:ext cx="528" cy="298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E</a:t>
              </a:r>
              <a:r>
                <a:rPr lang="zh-CN" altLang="en-US" sz="2400" baseline="-25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t</a:t>
              </a:r>
              <a:endParaRPr lang="zh-CN" altLang="en-US" sz="2400" baseline="-250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6884" name="Text Box 24"/>
            <p:cNvSpPr txBox="1"/>
            <p:nvPr/>
          </p:nvSpPr>
          <p:spPr>
            <a:xfrm>
              <a:off x="0" y="1406"/>
              <a:ext cx="528" cy="299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V</a:t>
              </a:r>
              <a:r>
                <a:rPr lang="zh-CN" altLang="en-US" sz="2400" baseline="-25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AE</a:t>
              </a:r>
              <a:endParaRPr lang="zh-CN" altLang="en-US" sz="2400" baseline="-250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6885" name="Text Box 25"/>
            <p:cNvSpPr txBox="1"/>
            <p:nvPr/>
          </p:nvSpPr>
          <p:spPr>
            <a:xfrm>
              <a:off x="2042" y="454"/>
              <a:ext cx="528" cy="299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V</a:t>
              </a:r>
              <a:r>
                <a:rPr lang="zh-CN" altLang="en-US" sz="2400" baseline="-25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F</a:t>
              </a:r>
              <a:endParaRPr lang="zh-CN" altLang="en-US" sz="2400" baseline="-250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6886" name="Line 26"/>
            <p:cNvSpPr/>
            <p:nvPr/>
          </p:nvSpPr>
          <p:spPr>
            <a:xfrm>
              <a:off x="908" y="363"/>
              <a:ext cx="2223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6887" name="Line 27"/>
            <p:cNvSpPr/>
            <p:nvPr/>
          </p:nvSpPr>
          <p:spPr>
            <a:xfrm>
              <a:off x="862" y="1860"/>
              <a:ext cx="0" cy="499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6888" name="Line 28"/>
            <p:cNvSpPr/>
            <p:nvPr/>
          </p:nvSpPr>
          <p:spPr>
            <a:xfrm flipH="1">
              <a:off x="2405" y="590"/>
              <a:ext cx="680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6889" name="AutoShape 29"/>
            <p:cNvSpPr/>
            <p:nvPr/>
          </p:nvSpPr>
          <p:spPr>
            <a:xfrm>
              <a:off x="2269" y="1361"/>
              <a:ext cx="272" cy="272"/>
            </a:xfrm>
            <a:prstGeom prst="flowChartSummingJunction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6890" name="Line 30"/>
            <p:cNvSpPr/>
            <p:nvPr/>
          </p:nvSpPr>
          <p:spPr>
            <a:xfrm>
              <a:off x="2405" y="590"/>
              <a:ext cx="0" cy="771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6891" name="Rectangle 31"/>
            <p:cNvSpPr/>
            <p:nvPr/>
          </p:nvSpPr>
          <p:spPr>
            <a:xfrm>
              <a:off x="3040" y="1180"/>
              <a:ext cx="816" cy="681"/>
            </a:xfrm>
            <a:prstGeom prst="rect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endParaRPr lang="zh-CN" altLang="en-US" sz="2400" dirty="0">
                <a:latin typeface="Arial" panose="020B0604020202020204" pitchFamily="34" charset="0"/>
                <a:ea typeface="宋体" panose="02010600030101010101" pitchFamily="2" charset="-122"/>
              </a:endParaRPr>
            </a:p>
            <a:p>
              <a:pPr algn="ctr"/>
              <a:r>
                <a:rPr lang="zh-CN" altLang="en-US" sz="2400" dirty="0">
                  <a:latin typeface="Arial" panose="020B0604020202020204" pitchFamily="34" charset="0"/>
                  <a:ea typeface="宋体" panose="02010600030101010101" pitchFamily="2" charset="-122"/>
                </a:rPr>
                <a:t>反馈电路</a:t>
              </a:r>
              <a:endParaRPr lang="zh-CN" altLang="en-US" sz="2400" dirty="0">
                <a:latin typeface="Arial" panose="020B0604020202020204" pitchFamily="34" charset="0"/>
                <a:ea typeface="宋体" panose="02010600030101010101" pitchFamily="2" charset="-122"/>
              </a:endParaRPr>
            </a:p>
            <a:p>
              <a:pPr algn="ctr"/>
              <a:r>
                <a:rPr lang="el-GR" altLang="en-US" sz="2400" dirty="0">
                  <a:latin typeface="Arial" panose="020B0604020202020204" pitchFamily="34" charset="0"/>
                  <a:ea typeface="宋体" panose="02010600030101010101" pitchFamily="2" charset="-122"/>
                </a:rPr>
                <a:t>β</a:t>
              </a:r>
              <a:endParaRPr lang="el-GR" altLang="en-US" sz="2400" dirty="0">
                <a:latin typeface="Arial" panose="020B0604020202020204" pitchFamily="34" charset="0"/>
                <a:ea typeface="宋体" panose="02010600030101010101" pitchFamily="2" charset="-122"/>
              </a:endParaRPr>
            </a:p>
            <a:p>
              <a:pPr algn="ctr"/>
              <a:endParaRPr lang="zh-CN" altLang="en-US" sz="2400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6892" name="Rectangle 32"/>
            <p:cNvSpPr/>
            <p:nvPr/>
          </p:nvSpPr>
          <p:spPr>
            <a:xfrm>
              <a:off x="2042" y="1905"/>
              <a:ext cx="816" cy="681"/>
            </a:xfrm>
            <a:prstGeom prst="rect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r>
                <a:rPr lang="zh-CN" altLang="en-US" sz="2400" dirty="0">
                  <a:latin typeface="Arial" panose="020B0604020202020204" pitchFamily="34" charset="0"/>
                  <a:ea typeface="宋体" panose="02010600030101010101" pitchFamily="2" charset="-122"/>
                </a:rPr>
                <a:t>调零电路</a:t>
              </a:r>
              <a:endParaRPr lang="zh-CN" altLang="en-US" sz="2400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6893" name="Line 33"/>
            <p:cNvSpPr/>
            <p:nvPr/>
          </p:nvSpPr>
          <p:spPr>
            <a:xfrm flipH="1">
              <a:off x="2541" y="1497"/>
              <a:ext cx="499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36894" name="Line 34"/>
            <p:cNvSpPr/>
            <p:nvPr/>
          </p:nvSpPr>
          <p:spPr>
            <a:xfrm flipV="1">
              <a:off x="2405" y="1633"/>
              <a:ext cx="0" cy="272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36895" name="Line 35"/>
            <p:cNvSpPr/>
            <p:nvPr/>
          </p:nvSpPr>
          <p:spPr>
            <a:xfrm flipH="1">
              <a:off x="3856" y="1497"/>
              <a:ext cx="544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36896" name="Text Box 36"/>
            <p:cNvSpPr txBox="1"/>
            <p:nvPr/>
          </p:nvSpPr>
          <p:spPr>
            <a:xfrm>
              <a:off x="2495" y="1089"/>
              <a:ext cx="528" cy="298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V</a:t>
              </a:r>
              <a:r>
                <a:rPr lang="zh-CN" altLang="en-US" sz="2400" baseline="-25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f</a:t>
              </a:r>
              <a:endParaRPr lang="zh-CN" altLang="en-US" sz="2400" baseline="-250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6897" name="Text Box 37"/>
            <p:cNvSpPr txBox="1"/>
            <p:nvPr/>
          </p:nvSpPr>
          <p:spPr>
            <a:xfrm>
              <a:off x="1679" y="1589"/>
              <a:ext cx="528" cy="301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V</a:t>
              </a:r>
              <a:r>
                <a:rPr lang="en-US" altLang="zh-CN" sz="2400" baseline="-25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Z</a:t>
              </a:r>
              <a:endParaRPr lang="en-US" altLang="zh-CN" sz="2400" baseline="-250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6898" name="Text Box 38"/>
            <p:cNvSpPr txBox="1"/>
            <p:nvPr/>
          </p:nvSpPr>
          <p:spPr>
            <a:xfrm>
              <a:off x="2087" y="1633"/>
              <a:ext cx="318" cy="299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+</a:t>
              </a:r>
              <a:endPara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6899" name="Text Box 39"/>
            <p:cNvSpPr txBox="1"/>
            <p:nvPr/>
          </p:nvSpPr>
          <p:spPr>
            <a:xfrm>
              <a:off x="2495" y="1542"/>
              <a:ext cx="318" cy="298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+</a:t>
              </a:r>
              <a:endPara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6900" name="Text Box 40"/>
            <p:cNvSpPr txBox="1"/>
            <p:nvPr/>
          </p:nvSpPr>
          <p:spPr>
            <a:xfrm>
              <a:off x="544" y="861"/>
              <a:ext cx="363" cy="298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A</a:t>
              </a:r>
              <a:endParaRPr lang="zh-CN" altLang="en-US" sz="2400" baseline="-250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6901" name="Text Box 41"/>
            <p:cNvSpPr txBox="1"/>
            <p:nvPr/>
          </p:nvSpPr>
          <p:spPr>
            <a:xfrm>
              <a:off x="591" y="2041"/>
              <a:ext cx="271" cy="298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E</a:t>
              </a:r>
              <a:endParaRPr lang="zh-CN" altLang="en-US" sz="2400" baseline="-250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aphicFrame>
        <p:nvGraphicFramePr>
          <p:cNvPr id="2" name="对象 1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708025" y="1504950"/>
          <a:ext cx="3762375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63" name="" r:id="rId5" imgW="1752600" imgH="241300" progId="Equation.KSEE3">
                  <p:embed/>
                </p:oleObj>
              </mc:Choice>
              <mc:Fallback>
                <p:oleObj name="" r:id="rId5" imgW="1752600" imgH="241300" progId="Equation.KSEE3">
                  <p:embed/>
                  <p:pic>
                    <p:nvPicPr>
                      <p:cNvPr id="0" name="图片 3162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08025" y="1504950"/>
                        <a:ext cx="3762375" cy="5175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903" name="对象 2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5346700" y="1171575"/>
          <a:ext cx="2701925" cy="850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64" name="" r:id="rId7" imgW="1333500" imgH="419100" progId="Equation.KSEE3">
                  <p:embed/>
                </p:oleObj>
              </mc:Choice>
              <mc:Fallback>
                <p:oleObj name="" r:id="rId7" imgW="1333500" imgH="419100" progId="Equation.KSEE3">
                  <p:embed/>
                  <p:pic>
                    <p:nvPicPr>
                      <p:cNvPr id="0" name="图片 3163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346700" y="1171575"/>
                        <a:ext cx="2701925" cy="8509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904" name="Text Box 5"/>
          <p:cNvSpPr txBox="1"/>
          <p:nvPr/>
        </p:nvSpPr>
        <p:spPr>
          <a:xfrm>
            <a:off x="2535238" y="6061075"/>
            <a:ext cx="4016375" cy="398463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图 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-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17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  信号综合电路框图</a:t>
            </a:r>
            <a:endParaRPr lang="zh-CN" altLang="en-US" sz="20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6905" name="Rectangle 2"/>
          <p:cNvSpPr/>
          <p:nvPr/>
        </p:nvSpPr>
        <p:spPr>
          <a:xfrm>
            <a:off x="2511425" y="177800"/>
            <a:ext cx="3968750" cy="358775"/>
          </a:xfrm>
          <a:prstGeom prst="rect">
            <a:avLst/>
          </a:prstGeom>
          <a:gradFill rotWithShape="1">
            <a:gsLst>
              <a:gs pos="0">
                <a:srgbClr val="3399FF"/>
              </a:gs>
              <a:gs pos="100000">
                <a:srgbClr val="0000FF"/>
              </a:gs>
            </a:gsLst>
            <a:lin ang="5400000" scaled="1"/>
            <a:tileRect/>
          </a:gradFill>
          <a:ln w="9525">
            <a:noFill/>
          </a:ln>
        </p:spPr>
        <p:txBody>
          <a:bodyPr anchor="ctr"/>
          <a:p>
            <a:pPr algn="ctr"/>
            <a:r>
              <a:rPr lang="zh-CN" altLang="en-US" sz="3200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温度变送器</a:t>
            </a:r>
            <a:endParaRPr lang="zh-CN" altLang="en-US" sz="3200" dirty="0">
              <a:solidFill>
                <a:schemeClr val="bg1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36906" name="AutoShape 3"/>
          <p:cNvSpPr/>
          <p:nvPr/>
        </p:nvSpPr>
        <p:spPr>
          <a:xfrm>
            <a:off x="1552575" y="0"/>
            <a:ext cx="936625" cy="865188"/>
          </a:xfrm>
          <a:prstGeom prst="flowChartDecision">
            <a:avLst/>
          </a:prstGeom>
          <a:gradFill rotWithShape="1">
            <a:gsLst>
              <a:gs pos="0">
                <a:srgbClr val="3366FF"/>
              </a:gs>
              <a:gs pos="100000">
                <a:srgbClr val="182F76"/>
              </a:gs>
            </a:gsLst>
            <a:path path="shape">
              <a:fillToRect l="50000" t="50000" r="50000" b="50000"/>
            </a:path>
            <a:tileRect/>
          </a:gradFill>
          <a:ln w="76200" cap="flat" cmpd="tri">
            <a:solidFill>
              <a:srgbClr val="FF99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3.4</a:t>
            </a:r>
            <a:endParaRPr lang="en-US" altLang="zh-CN" sz="2000" dirty="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slow" advClick="0">
    <p:wedg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7889" name="Text Box 53"/>
          <p:cNvSpPr txBox="1"/>
          <p:nvPr/>
        </p:nvSpPr>
        <p:spPr>
          <a:xfrm>
            <a:off x="796925" y="865188"/>
            <a:ext cx="2552700" cy="522287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dirty="0">
                <a:latin typeface="Calibri" panose="020F0502020204030204" pitchFamily="34" charset="0"/>
                <a:ea typeface="宋体" panose="02010600030101010101" pitchFamily="2" charset="-122"/>
              </a:rPr>
              <a:t>③ </a:t>
            </a: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线性化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37890" name="对象 1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1946275" y="2832100"/>
          <a:ext cx="1692275" cy="455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66" name="" r:id="rId1" imgW="850900" imgH="228600" progId="Equation.KSEE3">
                  <p:embed/>
                </p:oleObj>
              </mc:Choice>
              <mc:Fallback>
                <p:oleObj name="" r:id="rId1" imgW="850900" imgH="228600" progId="Equation.KSEE3">
                  <p:embed/>
                  <p:pic>
                    <p:nvPicPr>
                      <p:cNvPr id="0" name="图片 316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946275" y="2832100"/>
                        <a:ext cx="1692275" cy="45561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891" name="Text Box 21"/>
          <p:cNvSpPr txBox="1"/>
          <p:nvPr/>
        </p:nvSpPr>
        <p:spPr>
          <a:xfrm>
            <a:off x="2725738" y="3524250"/>
            <a:ext cx="4191000" cy="398463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图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-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18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 线性化电路框图</a:t>
            </a:r>
            <a:endParaRPr lang="zh-CN" altLang="en-US" sz="20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37892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0150" y="3922713"/>
            <a:ext cx="3394075" cy="205898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7893" name="Text Box 21"/>
          <p:cNvSpPr txBox="1"/>
          <p:nvPr/>
        </p:nvSpPr>
        <p:spPr>
          <a:xfrm>
            <a:off x="2217738" y="5981700"/>
            <a:ext cx="5207000" cy="398463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图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-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19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 线性化后输入输出响应曲线</a:t>
            </a:r>
            <a:endParaRPr lang="zh-CN" altLang="en-US" sz="20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37894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4763" y="1387475"/>
            <a:ext cx="6219825" cy="21685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7895" name="Rectangle 2"/>
          <p:cNvSpPr/>
          <p:nvPr/>
        </p:nvSpPr>
        <p:spPr>
          <a:xfrm>
            <a:off x="2511425" y="177800"/>
            <a:ext cx="3968750" cy="358775"/>
          </a:xfrm>
          <a:prstGeom prst="rect">
            <a:avLst/>
          </a:prstGeom>
          <a:gradFill rotWithShape="1">
            <a:gsLst>
              <a:gs pos="0">
                <a:srgbClr val="3399FF"/>
              </a:gs>
              <a:gs pos="100000">
                <a:srgbClr val="0000FF"/>
              </a:gs>
            </a:gsLst>
            <a:lin ang="5400000" scaled="1"/>
            <a:tileRect/>
          </a:gradFill>
          <a:ln w="9525">
            <a:noFill/>
          </a:ln>
        </p:spPr>
        <p:txBody>
          <a:bodyPr anchor="ctr"/>
          <a:p>
            <a:pPr algn="ctr"/>
            <a:r>
              <a:rPr lang="zh-CN" altLang="en-US" sz="3200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温度变送器</a:t>
            </a:r>
            <a:endParaRPr lang="zh-CN" altLang="en-US" sz="3200" dirty="0">
              <a:solidFill>
                <a:schemeClr val="bg1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37896" name="AutoShape 3"/>
          <p:cNvSpPr/>
          <p:nvPr/>
        </p:nvSpPr>
        <p:spPr>
          <a:xfrm>
            <a:off x="1552575" y="0"/>
            <a:ext cx="936625" cy="865188"/>
          </a:xfrm>
          <a:prstGeom prst="flowChartDecision">
            <a:avLst/>
          </a:prstGeom>
          <a:gradFill rotWithShape="1">
            <a:gsLst>
              <a:gs pos="0">
                <a:srgbClr val="3366FF"/>
              </a:gs>
              <a:gs pos="100000">
                <a:srgbClr val="182F76"/>
              </a:gs>
            </a:gsLst>
            <a:path path="shape">
              <a:fillToRect l="50000" t="50000" r="50000" b="50000"/>
            </a:path>
            <a:tileRect/>
          </a:gradFill>
          <a:ln w="76200" cap="flat" cmpd="tri">
            <a:solidFill>
              <a:srgbClr val="FF99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3.4</a:t>
            </a:r>
            <a:endParaRPr lang="en-US" altLang="zh-CN" sz="2000" dirty="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slow" advClick="0">
    <p:wedg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8913" name="Text Box 5"/>
          <p:cNvSpPr txBox="1"/>
          <p:nvPr/>
        </p:nvSpPr>
        <p:spPr>
          <a:xfrm>
            <a:off x="574675" y="987425"/>
            <a:ext cx="8569325" cy="129222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设计原则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spcBef>
                <a:spcPct val="50000"/>
              </a:spcBef>
            </a:pP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根据不同热电偶特性曲线形状，设计反馈回路，用折线代替曲线。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使</a:t>
            </a:r>
            <a:r>
              <a:rPr lang="zh-CN" altLang="en-US" sz="2000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反馈回路特性曲线与热电偶特性曲线相一致。</a:t>
            </a:r>
            <a:endParaRPr lang="zh-CN" altLang="en-US" sz="2000" dirty="0">
              <a:solidFill>
                <a:srgbClr val="0000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pSp>
        <p:nvGrpSpPr>
          <p:cNvPr id="38914" name="组合 30"/>
          <p:cNvGrpSpPr/>
          <p:nvPr/>
        </p:nvGrpSpPr>
        <p:grpSpPr>
          <a:xfrm>
            <a:off x="574675" y="2408238"/>
            <a:ext cx="8240713" cy="3594100"/>
            <a:chOff x="1042" y="4497"/>
            <a:chExt cx="12979" cy="5659"/>
          </a:xfrm>
        </p:grpSpPr>
        <p:grpSp>
          <p:nvGrpSpPr>
            <p:cNvPr id="38915" name="Group 6"/>
            <p:cNvGrpSpPr/>
            <p:nvPr/>
          </p:nvGrpSpPr>
          <p:grpSpPr>
            <a:xfrm>
              <a:off x="7588" y="4721"/>
              <a:ext cx="6102" cy="5109"/>
              <a:chOff x="144" y="0"/>
              <a:chExt cx="2688" cy="2256"/>
            </a:xfrm>
          </p:grpSpPr>
          <p:sp>
            <p:nvSpPr>
              <p:cNvPr id="38916" name="Line 7"/>
              <p:cNvSpPr/>
              <p:nvPr/>
            </p:nvSpPr>
            <p:spPr>
              <a:xfrm>
                <a:off x="288" y="2064"/>
                <a:ext cx="2544" cy="0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sp>
          <p:sp>
            <p:nvSpPr>
              <p:cNvPr id="38917" name="Line 8"/>
              <p:cNvSpPr/>
              <p:nvPr/>
            </p:nvSpPr>
            <p:spPr>
              <a:xfrm flipH="1" flipV="1">
                <a:off x="288" y="0"/>
                <a:ext cx="0" cy="2064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sp>
          <p:sp>
            <p:nvSpPr>
              <p:cNvPr id="38918" name="Line 9"/>
              <p:cNvSpPr/>
              <p:nvPr/>
            </p:nvSpPr>
            <p:spPr>
              <a:xfrm flipV="1">
                <a:off x="288" y="1584"/>
                <a:ext cx="576" cy="480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38919" name="Line 10"/>
              <p:cNvSpPr/>
              <p:nvPr/>
            </p:nvSpPr>
            <p:spPr>
              <a:xfrm flipV="1">
                <a:off x="864" y="1248"/>
                <a:ext cx="336" cy="336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38920" name="Line 11"/>
              <p:cNvSpPr/>
              <p:nvPr/>
            </p:nvSpPr>
            <p:spPr>
              <a:xfrm flipV="1">
                <a:off x="1200" y="1008"/>
                <a:ext cx="336" cy="240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38921" name="Line 12"/>
              <p:cNvSpPr/>
              <p:nvPr/>
            </p:nvSpPr>
            <p:spPr>
              <a:xfrm flipV="1">
                <a:off x="1536" y="672"/>
                <a:ext cx="288" cy="336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38922" name="Line 13"/>
              <p:cNvSpPr/>
              <p:nvPr/>
            </p:nvSpPr>
            <p:spPr>
              <a:xfrm flipV="1">
                <a:off x="1824" y="336"/>
                <a:ext cx="336" cy="336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38923" name="Oval 14"/>
              <p:cNvSpPr/>
              <p:nvPr/>
            </p:nvSpPr>
            <p:spPr>
              <a:xfrm>
                <a:off x="2064" y="336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p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8924" name="Oval 15"/>
              <p:cNvSpPr/>
              <p:nvPr/>
            </p:nvSpPr>
            <p:spPr>
              <a:xfrm>
                <a:off x="1776" y="624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p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8925" name="Oval 16"/>
              <p:cNvSpPr/>
              <p:nvPr/>
            </p:nvSpPr>
            <p:spPr>
              <a:xfrm>
                <a:off x="1488" y="960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p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8926" name="Oval 17"/>
              <p:cNvSpPr/>
              <p:nvPr/>
            </p:nvSpPr>
            <p:spPr>
              <a:xfrm>
                <a:off x="1152" y="1200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p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8927" name="Oval 18"/>
              <p:cNvSpPr/>
              <p:nvPr/>
            </p:nvSpPr>
            <p:spPr>
              <a:xfrm>
                <a:off x="768" y="1584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p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8928" name="Line 19"/>
              <p:cNvSpPr/>
              <p:nvPr/>
            </p:nvSpPr>
            <p:spPr>
              <a:xfrm>
                <a:off x="816" y="1632"/>
                <a:ext cx="0" cy="432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</p:spPr>
          </p:sp>
          <p:sp>
            <p:nvSpPr>
              <p:cNvPr id="38929" name="Line 20"/>
              <p:cNvSpPr/>
              <p:nvPr/>
            </p:nvSpPr>
            <p:spPr>
              <a:xfrm flipH="1">
                <a:off x="288" y="1632"/>
                <a:ext cx="528" cy="0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</p:spPr>
          </p:sp>
          <p:sp>
            <p:nvSpPr>
              <p:cNvPr id="38930" name="Line 21"/>
              <p:cNvSpPr/>
              <p:nvPr/>
            </p:nvSpPr>
            <p:spPr>
              <a:xfrm>
                <a:off x="1200" y="1248"/>
                <a:ext cx="0" cy="816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</p:spPr>
          </p:sp>
          <p:sp>
            <p:nvSpPr>
              <p:cNvPr id="38931" name="Line 22"/>
              <p:cNvSpPr/>
              <p:nvPr/>
            </p:nvSpPr>
            <p:spPr>
              <a:xfrm flipH="1">
                <a:off x="288" y="1248"/>
                <a:ext cx="912" cy="0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</p:spPr>
          </p:sp>
          <p:sp>
            <p:nvSpPr>
              <p:cNvPr id="38932" name="Line 23"/>
              <p:cNvSpPr/>
              <p:nvPr/>
            </p:nvSpPr>
            <p:spPr>
              <a:xfrm>
                <a:off x="1536" y="1008"/>
                <a:ext cx="0" cy="1056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</p:spPr>
          </p:sp>
          <p:sp>
            <p:nvSpPr>
              <p:cNvPr id="38933" name="Line 24"/>
              <p:cNvSpPr/>
              <p:nvPr/>
            </p:nvSpPr>
            <p:spPr>
              <a:xfrm flipH="1">
                <a:off x="288" y="1008"/>
                <a:ext cx="1248" cy="0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</p:spPr>
          </p:sp>
          <p:sp>
            <p:nvSpPr>
              <p:cNvPr id="38934" name="Line 25"/>
              <p:cNvSpPr/>
              <p:nvPr/>
            </p:nvSpPr>
            <p:spPr>
              <a:xfrm>
                <a:off x="1824" y="672"/>
                <a:ext cx="0" cy="1392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</p:spPr>
          </p:sp>
          <p:sp>
            <p:nvSpPr>
              <p:cNvPr id="38935" name="Line 26"/>
              <p:cNvSpPr/>
              <p:nvPr/>
            </p:nvSpPr>
            <p:spPr>
              <a:xfrm flipH="1">
                <a:off x="288" y="672"/>
                <a:ext cx="1536" cy="0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</p:spPr>
          </p:sp>
          <p:sp>
            <p:nvSpPr>
              <p:cNvPr id="38936" name="Line 27"/>
              <p:cNvSpPr/>
              <p:nvPr/>
            </p:nvSpPr>
            <p:spPr>
              <a:xfrm>
                <a:off x="2112" y="384"/>
                <a:ext cx="0" cy="1680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</p:spPr>
          </p:sp>
          <p:sp>
            <p:nvSpPr>
              <p:cNvPr id="38937" name="Line 28"/>
              <p:cNvSpPr/>
              <p:nvPr/>
            </p:nvSpPr>
            <p:spPr>
              <a:xfrm flipH="1">
                <a:off x="288" y="384"/>
                <a:ext cx="1824" cy="0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</p:spPr>
          </p:sp>
          <p:sp>
            <p:nvSpPr>
              <p:cNvPr id="38938" name="Rectangle 38"/>
              <p:cNvSpPr/>
              <p:nvPr/>
            </p:nvSpPr>
            <p:spPr>
              <a:xfrm>
                <a:off x="144" y="2112"/>
                <a:ext cx="192" cy="144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ctr"/>
              <a:p>
                <a:pPr algn="ctr"/>
                <a:r>
                  <a:rPr lang="zh-CN" altLang="en-US" sz="24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0</a:t>
                </a:r>
                <a:endPara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8939" name="Rectangle 42"/>
              <p:cNvSpPr/>
              <p:nvPr/>
            </p:nvSpPr>
            <p:spPr>
              <a:xfrm>
                <a:off x="423" y="1702"/>
                <a:ext cx="192" cy="144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ctr"/>
              <a:p>
                <a:pPr algn="ctr"/>
                <a:r>
                  <a:rPr lang="zh-CN" altLang="en-US" sz="2400" dirty="0">
                    <a:latin typeface="Times New Roman" panose="02020603050405020304" pitchFamily="18" charset="0"/>
                    <a:ea typeface="宋体" panose="02010600030101010101" pitchFamily="2" charset="-122"/>
                    <a:sym typeface="Symbol" panose="05050102010706020507" pitchFamily="18" charset="2"/>
                  </a:rPr>
                  <a:t></a:t>
                </a:r>
                <a:r>
                  <a:rPr lang="zh-CN" altLang="en-US" sz="2400" baseline="-250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1</a:t>
                </a:r>
                <a:endPara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8940" name="Rectangle 43"/>
              <p:cNvSpPr/>
              <p:nvPr/>
            </p:nvSpPr>
            <p:spPr>
              <a:xfrm>
                <a:off x="1472" y="700"/>
                <a:ext cx="192" cy="144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ctr"/>
              <a:p>
                <a:pPr algn="ctr"/>
                <a:r>
                  <a:rPr lang="zh-CN" altLang="en-US" sz="2400" dirty="0">
                    <a:latin typeface="Times New Roman" panose="02020603050405020304" pitchFamily="18" charset="0"/>
                    <a:ea typeface="宋体" panose="02010600030101010101" pitchFamily="2" charset="-122"/>
                    <a:sym typeface="Symbol" panose="05050102010706020507" pitchFamily="18" charset="2"/>
                  </a:rPr>
                  <a:t></a:t>
                </a:r>
                <a:r>
                  <a:rPr lang="zh-CN" altLang="en-US" sz="2400" baseline="-250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4</a:t>
                </a:r>
                <a:endPara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8941" name="Rectangle 44"/>
              <p:cNvSpPr/>
              <p:nvPr/>
            </p:nvSpPr>
            <p:spPr>
              <a:xfrm flipH="1">
                <a:off x="1255" y="832"/>
                <a:ext cx="217" cy="326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ctr"/>
              <a:p>
                <a:pPr algn="ctr"/>
                <a:r>
                  <a:rPr lang="zh-CN" altLang="en-US" sz="2400" dirty="0">
                    <a:latin typeface="Times New Roman" panose="02020603050405020304" pitchFamily="18" charset="0"/>
                    <a:ea typeface="宋体" panose="02010600030101010101" pitchFamily="2" charset="-122"/>
                    <a:sym typeface="Symbol" panose="05050102010706020507" pitchFamily="18" charset="2"/>
                  </a:rPr>
                  <a:t></a:t>
                </a:r>
                <a:r>
                  <a:rPr lang="zh-CN" altLang="en-US" sz="2400" baseline="-250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3</a:t>
                </a:r>
                <a:endPara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8942" name="Rectangle 45"/>
              <p:cNvSpPr/>
              <p:nvPr/>
            </p:nvSpPr>
            <p:spPr>
              <a:xfrm>
                <a:off x="772" y="1301"/>
                <a:ext cx="192" cy="144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ctr"/>
              <a:p>
                <a:pPr algn="ctr"/>
                <a:r>
                  <a:rPr lang="zh-CN" altLang="en-US" sz="2400" dirty="0">
                    <a:latin typeface="Times New Roman" panose="02020603050405020304" pitchFamily="18" charset="0"/>
                    <a:ea typeface="宋体" panose="02010600030101010101" pitchFamily="2" charset="-122"/>
                    <a:sym typeface="Symbol" panose="05050102010706020507" pitchFamily="18" charset="2"/>
                  </a:rPr>
                  <a:t></a:t>
                </a:r>
                <a:r>
                  <a:rPr lang="zh-CN" altLang="en-US" sz="2400" baseline="-25000" dirty="0">
                    <a:latin typeface="Times New Roman" panose="02020603050405020304" pitchFamily="18" charset="0"/>
                    <a:ea typeface="宋体" panose="02010600030101010101" pitchFamily="2" charset="-122"/>
                    <a:sym typeface="Symbol" panose="05050102010706020507" pitchFamily="18" charset="2"/>
                  </a:rPr>
                  <a:t>2</a:t>
                </a:r>
                <a:endPara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p:grpSp>
        <p:graphicFrame>
          <p:nvGraphicFramePr>
            <p:cNvPr id="38943" name="对象 2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12984" y="8575"/>
            <a:ext cx="598" cy="6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55" name="" r:id="rId1" imgW="205740" imgH="218440" progId="Equation.KSEE3">
                    <p:embed/>
                  </p:oleObj>
                </mc:Choice>
                <mc:Fallback>
                  <p:oleObj name="" r:id="rId1" imgW="205740" imgH="218440" progId="Equation.KSEE3">
                    <p:embed/>
                    <p:pic>
                      <p:nvPicPr>
                        <p:cNvPr id="0" name="图片 3154"/>
                        <p:cNvPicPr/>
                        <p:nvPr/>
                      </p:nvPicPr>
                      <p:blipFill>
                        <a:blip r:embed="rId2"/>
                        <a:stretch>
                          <a:fillRect/>
                        </a:stretch>
                      </p:blipFill>
                      <p:spPr>
                        <a:xfrm>
                          <a:off x="12984" y="8575"/>
                          <a:ext cx="598" cy="636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8944" name="对象 3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8186" y="4497"/>
            <a:ext cx="478" cy="6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54" name="" r:id="rId3" imgW="165100" imgH="215900" progId="Equation.KSEE3">
                    <p:embed/>
                  </p:oleObj>
                </mc:Choice>
                <mc:Fallback>
                  <p:oleObj name="" r:id="rId3" imgW="165100" imgH="215900" progId="Equation.KSEE3">
                    <p:embed/>
                    <p:pic>
                      <p:nvPicPr>
                        <p:cNvPr id="0" name="图片 3153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8186" y="4497"/>
                          <a:ext cx="478" cy="625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8945" name="对象 4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7164" y="8011"/>
            <a:ext cx="592" cy="62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53" name="" r:id="rId5" imgW="203200" imgH="215900" progId="Equation.KSEE3">
                    <p:embed/>
                  </p:oleObj>
                </mc:Choice>
                <mc:Fallback>
                  <p:oleObj name="" r:id="rId5" imgW="203200" imgH="215900" progId="Equation.KSEE3">
                    <p:embed/>
                    <p:pic>
                      <p:nvPicPr>
                        <p:cNvPr id="0" name="图片 3152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7164" y="8011"/>
                          <a:ext cx="592" cy="627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8946" name="对象 6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7165" y="7331"/>
            <a:ext cx="628" cy="62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56" name="" r:id="rId7" imgW="215900" imgH="215900" progId="Equation.KSEE3">
                    <p:embed/>
                  </p:oleObj>
                </mc:Choice>
                <mc:Fallback>
                  <p:oleObj name="" r:id="rId7" imgW="215900" imgH="215900" progId="Equation.KSEE3">
                    <p:embed/>
                    <p:pic>
                      <p:nvPicPr>
                        <p:cNvPr id="0" name="图片 3155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7165" y="7331"/>
                          <a:ext cx="628" cy="627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8947" name="对象 8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7165" y="6651"/>
            <a:ext cx="628" cy="66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57" name="" r:id="rId9" imgW="215900" imgH="228600" progId="Equation.KSEE3">
                    <p:embed/>
                  </p:oleObj>
                </mc:Choice>
                <mc:Fallback>
                  <p:oleObj name="" r:id="rId9" imgW="215900" imgH="228600" progId="Equation.KSEE3">
                    <p:embed/>
                    <p:pic>
                      <p:nvPicPr>
                        <p:cNvPr id="0" name="图片 3156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7165" y="6651"/>
                          <a:ext cx="628" cy="665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8948" name="对象 10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7165" y="5857"/>
            <a:ext cx="628" cy="62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58" name="" r:id="rId11" imgW="215900" imgH="215900" progId="Equation.KSEE3">
                    <p:embed/>
                  </p:oleObj>
                </mc:Choice>
                <mc:Fallback>
                  <p:oleObj name="" r:id="rId11" imgW="215900" imgH="215900" progId="Equation.KSEE3">
                    <p:embed/>
                    <p:pic>
                      <p:nvPicPr>
                        <p:cNvPr id="0" name="图片 3157"/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7165" y="5857"/>
                          <a:ext cx="628" cy="628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8949" name="对象 12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7165" y="5176"/>
            <a:ext cx="627" cy="66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49" name="" r:id="rId13" imgW="215900" imgH="228600" progId="Equation.KSEE3">
                    <p:embed/>
                  </p:oleObj>
                </mc:Choice>
                <mc:Fallback>
                  <p:oleObj name="" r:id="rId13" imgW="215900" imgH="228600" progId="Equation.KSEE3">
                    <p:embed/>
                    <p:pic>
                      <p:nvPicPr>
                        <p:cNvPr id="0" name="图片 3148"/>
                        <p:cNvPicPr/>
                        <p:nvPr/>
                      </p:nvPicPr>
                      <p:blipFill>
                        <a:blip r:embed="rId14"/>
                        <a:stretch>
                          <a:fillRect/>
                        </a:stretch>
                      </p:blipFill>
                      <p:spPr>
                        <a:xfrm>
                          <a:off x="7165" y="5176"/>
                          <a:ext cx="627" cy="664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8950" name="对象 14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8788" y="9482"/>
            <a:ext cx="712" cy="6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59" name="" r:id="rId15" imgW="243205" imgH="217805" progId="Equation.KSEE3">
                    <p:embed/>
                  </p:oleObj>
                </mc:Choice>
                <mc:Fallback>
                  <p:oleObj name="" r:id="rId15" imgW="243205" imgH="217805" progId="Equation.KSEE3">
                    <p:embed/>
                    <p:pic>
                      <p:nvPicPr>
                        <p:cNvPr id="0" name="图片 3158"/>
                        <p:cNvPicPr/>
                        <p:nvPr/>
                      </p:nvPicPr>
                      <p:blipFill>
                        <a:blip r:embed="rId16"/>
                        <a:stretch>
                          <a:fillRect/>
                        </a:stretch>
                      </p:blipFill>
                      <p:spPr>
                        <a:xfrm>
                          <a:off x="8788" y="9482"/>
                          <a:ext cx="712" cy="636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8951" name="对象 16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9695" y="9482"/>
            <a:ext cx="750" cy="6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50" name="" r:id="rId17" imgW="255905" imgH="217805" progId="Equation.KSEE3">
                    <p:embed/>
                  </p:oleObj>
                </mc:Choice>
                <mc:Fallback>
                  <p:oleObj name="" r:id="rId17" imgW="255905" imgH="217805" progId="Equation.KSEE3">
                    <p:embed/>
                    <p:pic>
                      <p:nvPicPr>
                        <p:cNvPr id="0" name="图片 3149"/>
                        <p:cNvPicPr/>
                        <p:nvPr/>
                      </p:nvPicPr>
                      <p:blipFill>
                        <a:blip r:embed="rId18"/>
                        <a:stretch>
                          <a:fillRect/>
                        </a:stretch>
                      </p:blipFill>
                      <p:spPr>
                        <a:xfrm>
                          <a:off x="9695" y="9482"/>
                          <a:ext cx="750" cy="636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8952" name="对象 18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10489" y="9482"/>
            <a:ext cx="750" cy="67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51" name="" r:id="rId19" imgW="255905" imgH="230505" progId="Equation.KSEE3">
                    <p:embed/>
                  </p:oleObj>
                </mc:Choice>
                <mc:Fallback>
                  <p:oleObj name="" r:id="rId19" imgW="255905" imgH="230505" progId="Equation.KSEE3">
                    <p:embed/>
                    <p:pic>
                      <p:nvPicPr>
                        <p:cNvPr id="0" name="图片 3150"/>
                        <p:cNvPicPr/>
                        <p:nvPr/>
                      </p:nvPicPr>
                      <p:blipFill>
                        <a:blip r:embed="rId20"/>
                        <a:stretch>
                          <a:fillRect/>
                        </a:stretch>
                      </p:blipFill>
                      <p:spPr>
                        <a:xfrm>
                          <a:off x="10489" y="9482"/>
                          <a:ext cx="750" cy="674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8953" name="对象 20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11169" y="9482"/>
            <a:ext cx="750" cy="6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52" name="" r:id="rId21" imgW="255905" imgH="217805" progId="Equation.KSEE3">
                    <p:embed/>
                  </p:oleObj>
                </mc:Choice>
                <mc:Fallback>
                  <p:oleObj name="" r:id="rId21" imgW="255905" imgH="217805" progId="Equation.KSEE3">
                    <p:embed/>
                    <p:pic>
                      <p:nvPicPr>
                        <p:cNvPr id="0" name="图片 3151"/>
                        <p:cNvPicPr/>
                        <p:nvPr/>
                      </p:nvPicPr>
                      <p:blipFill>
                        <a:blip r:embed="rId22"/>
                        <a:stretch>
                          <a:fillRect/>
                        </a:stretch>
                      </p:blipFill>
                      <p:spPr>
                        <a:xfrm>
                          <a:off x="11169" y="9482"/>
                          <a:ext cx="750" cy="636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8954" name="对象 22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11963" y="9482"/>
            <a:ext cx="750" cy="67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60" name="" r:id="rId23" imgW="255905" imgH="230505" progId="Equation.KSEE3">
                    <p:embed/>
                  </p:oleObj>
                </mc:Choice>
                <mc:Fallback>
                  <p:oleObj name="" r:id="rId23" imgW="255905" imgH="230505" progId="Equation.KSEE3">
                    <p:embed/>
                    <p:pic>
                      <p:nvPicPr>
                        <p:cNvPr id="0" name="图片 3159"/>
                        <p:cNvPicPr/>
                        <p:nvPr/>
                      </p:nvPicPr>
                      <p:blipFill>
                        <a:blip r:embed="rId24"/>
                        <a:stretch>
                          <a:fillRect/>
                        </a:stretch>
                      </p:blipFill>
                      <p:spPr>
                        <a:xfrm>
                          <a:off x="11963" y="9482"/>
                          <a:ext cx="750" cy="674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8955" name="对象 25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12189" y="7668"/>
            <a:ext cx="1832" cy="67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61" name="" r:id="rId25" imgW="624205" imgH="229235" progId="Equation.KSEE3">
                    <p:embed/>
                  </p:oleObj>
                </mc:Choice>
                <mc:Fallback>
                  <p:oleObj name="" r:id="rId25" imgW="624205" imgH="229235" progId="Equation.KSEE3">
                    <p:embed/>
                    <p:pic>
                      <p:nvPicPr>
                        <p:cNvPr id="0" name="图片 3160"/>
                        <p:cNvPicPr/>
                        <p:nvPr/>
                      </p:nvPicPr>
                      <p:blipFill>
                        <a:blip r:embed="rId26"/>
                        <a:stretch>
                          <a:fillRect/>
                        </a:stretch>
                      </p:blipFill>
                      <p:spPr>
                        <a:xfrm>
                          <a:off x="12189" y="7668"/>
                          <a:ext cx="1832" cy="674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8956" name="Line 47"/>
            <p:cNvSpPr/>
            <p:nvPr/>
          </p:nvSpPr>
          <p:spPr>
            <a:xfrm>
              <a:off x="1631" y="9218"/>
              <a:ext cx="4433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38957" name="Line 48"/>
            <p:cNvSpPr/>
            <p:nvPr/>
          </p:nvSpPr>
          <p:spPr>
            <a:xfrm flipH="1" flipV="1">
              <a:off x="1631" y="5056"/>
              <a:ext cx="0" cy="4162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38958" name="Line 49"/>
            <p:cNvSpPr/>
            <p:nvPr/>
          </p:nvSpPr>
          <p:spPr>
            <a:xfrm flipV="1">
              <a:off x="1631" y="8392"/>
              <a:ext cx="879" cy="826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8959" name="Line 50"/>
            <p:cNvSpPr/>
            <p:nvPr/>
          </p:nvSpPr>
          <p:spPr>
            <a:xfrm flipV="1">
              <a:off x="2562" y="7579"/>
              <a:ext cx="695" cy="744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8960" name="Line 51"/>
            <p:cNvSpPr/>
            <p:nvPr/>
          </p:nvSpPr>
          <p:spPr>
            <a:xfrm flipV="1">
              <a:off x="3220" y="7090"/>
              <a:ext cx="585" cy="483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8961" name="Line 52"/>
            <p:cNvSpPr/>
            <p:nvPr/>
          </p:nvSpPr>
          <p:spPr>
            <a:xfrm flipV="1">
              <a:off x="3805" y="6410"/>
              <a:ext cx="502" cy="679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8962" name="Line 53"/>
            <p:cNvSpPr/>
            <p:nvPr/>
          </p:nvSpPr>
          <p:spPr>
            <a:xfrm flipV="1">
              <a:off x="4307" y="5733"/>
              <a:ext cx="585" cy="677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8963" name="Oval 54"/>
            <p:cNvSpPr/>
            <p:nvPr/>
          </p:nvSpPr>
          <p:spPr>
            <a:xfrm>
              <a:off x="4725" y="5733"/>
              <a:ext cx="167" cy="194"/>
            </a:xfrm>
            <a:prstGeom prst="ellipse">
              <a:avLst/>
            </a:prstGeom>
            <a:solidFill>
              <a:schemeClr val="tx1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8964" name="Oval 55"/>
            <p:cNvSpPr/>
            <p:nvPr/>
          </p:nvSpPr>
          <p:spPr>
            <a:xfrm>
              <a:off x="4223" y="6314"/>
              <a:ext cx="167" cy="194"/>
            </a:xfrm>
            <a:prstGeom prst="ellipse">
              <a:avLst/>
            </a:prstGeom>
            <a:solidFill>
              <a:schemeClr val="tx1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8965" name="Oval 56"/>
            <p:cNvSpPr/>
            <p:nvPr/>
          </p:nvSpPr>
          <p:spPr>
            <a:xfrm>
              <a:off x="3721" y="6991"/>
              <a:ext cx="167" cy="194"/>
            </a:xfrm>
            <a:prstGeom prst="ellipse">
              <a:avLst/>
            </a:prstGeom>
            <a:solidFill>
              <a:schemeClr val="tx1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8966" name="Oval 57"/>
            <p:cNvSpPr/>
            <p:nvPr/>
          </p:nvSpPr>
          <p:spPr>
            <a:xfrm>
              <a:off x="3136" y="7476"/>
              <a:ext cx="167" cy="192"/>
            </a:xfrm>
            <a:prstGeom prst="ellipse">
              <a:avLst/>
            </a:prstGeom>
            <a:solidFill>
              <a:schemeClr val="tx1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8967" name="Oval 58"/>
            <p:cNvSpPr/>
            <p:nvPr/>
          </p:nvSpPr>
          <p:spPr>
            <a:xfrm>
              <a:off x="2466" y="8250"/>
              <a:ext cx="167" cy="194"/>
            </a:xfrm>
            <a:prstGeom prst="ellipse">
              <a:avLst/>
            </a:prstGeom>
            <a:solidFill>
              <a:schemeClr val="tx1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8968" name="Line 59"/>
            <p:cNvSpPr/>
            <p:nvPr/>
          </p:nvSpPr>
          <p:spPr>
            <a:xfrm>
              <a:off x="2551" y="8348"/>
              <a:ext cx="0" cy="87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</p:spPr>
        </p:sp>
        <p:sp>
          <p:nvSpPr>
            <p:cNvPr id="38969" name="Line 60"/>
            <p:cNvSpPr/>
            <p:nvPr/>
          </p:nvSpPr>
          <p:spPr>
            <a:xfrm flipH="1">
              <a:off x="1631" y="8348"/>
              <a:ext cx="920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</p:spPr>
        </p:sp>
        <p:sp>
          <p:nvSpPr>
            <p:cNvPr id="38970" name="Line 61"/>
            <p:cNvSpPr/>
            <p:nvPr/>
          </p:nvSpPr>
          <p:spPr>
            <a:xfrm>
              <a:off x="3220" y="7573"/>
              <a:ext cx="0" cy="1645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</p:spPr>
        </p:sp>
        <p:sp>
          <p:nvSpPr>
            <p:cNvPr id="38971" name="Line 62"/>
            <p:cNvSpPr/>
            <p:nvPr/>
          </p:nvSpPr>
          <p:spPr>
            <a:xfrm flipH="1">
              <a:off x="1631" y="7573"/>
              <a:ext cx="1589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</p:spPr>
        </p:sp>
        <p:sp>
          <p:nvSpPr>
            <p:cNvPr id="38972" name="Line 63"/>
            <p:cNvSpPr/>
            <p:nvPr/>
          </p:nvSpPr>
          <p:spPr>
            <a:xfrm>
              <a:off x="3805" y="7090"/>
              <a:ext cx="0" cy="2128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</p:spPr>
        </p:sp>
        <p:sp>
          <p:nvSpPr>
            <p:cNvPr id="38973" name="Line 64"/>
            <p:cNvSpPr/>
            <p:nvPr/>
          </p:nvSpPr>
          <p:spPr>
            <a:xfrm flipH="1">
              <a:off x="1631" y="7090"/>
              <a:ext cx="2174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</p:spPr>
        </p:sp>
        <p:sp>
          <p:nvSpPr>
            <p:cNvPr id="38974" name="Line 65"/>
            <p:cNvSpPr/>
            <p:nvPr/>
          </p:nvSpPr>
          <p:spPr>
            <a:xfrm>
              <a:off x="4307" y="6410"/>
              <a:ext cx="0" cy="2808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</p:spPr>
        </p:sp>
        <p:sp>
          <p:nvSpPr>
            <p:cNvPr id="38975" name="Line 66"/>
            <p:cNvSpPr/>
            <p:nvPr/>
          </p:nvSpPr>
          <p:spPr>
            <a:xfrm flipH="1">
              <a:off x="1631" y="6410"/>
              <a:ext cx="2677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</p:spPr>
        </p:sp>
        <p:sp>
          <p:nvSpPr>
            <p:cNvPr id="38976" name="Line 67"/>
            <p:cNvSpPr/>
            <p:nvPr/>
          </p:nvSpPr>
          <p:spPr>
            <a:xfrm>
              <a:off x="4810" y="5831"/>
              <a:ext cx="0" cy="3387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</p:spPr>
        </p:sp>
        <p:sp>
          <p:nvSpPr>
            <p:cNvPr id="38977" name="Line 68"/>
            <p:cNvSpPr/>
            <p:nvPr/>
          </p:nvSpPr>
          <p:spPr>
            <a:xfrm flipH="1">
              <a:off x="1631" y="5831"/>
              <a:ext cx="3179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</p:spPr>
        </p:sp>
        <p:sp>
          <p:nvSpPr>
            <p:cNvPr id="38978" name="Rectangle 69"/>
            <p:cNvSpPr/>
            <p:nvPr/>
          </p:nvSpPr>
          <p:spPr>
            <a:xfrm>
              <a:off x="4642" y="9316"/>
              <a:ext cx="333" cy="29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ctr"/>
            <a:p>
              <a:pPr algn="ctr"/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T</a:t>
              </a:r>
              <a:r>
                <a:rPr lang="zh-CN" altLang="en-US" sz="2400" baseline="-25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5</a:t>
              </a:r>
              <a:endPara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8979" name="Rectangle 70"/>
            <p:cNvSpPr/>
            <p:nvPr/>
          </p:nvSpPr>
          <p:spPr>
            <a:xfrm>
              <a:off x="4140" y="9316"/>
              <a:ext cx="335" cy="29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ctr"/>
            <a:p>
              <a:pPr algn="ctr"/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T</a:t>
              </a:r>
              <a:r>
                <a:rPr lang="zh-CN" altLang="en-US" sz="2400" baseline="-25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4</a:t>
              </a:r>
              <a:endPara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8980" name="Rectangle 71"/>
            <p:cNvSpPr/>
            <p:nvPr/>
          </p:nvSpPr>
          <p:spPr>
            <a:xfrm>
              <a:off x="3638" y="9316"/>
              <a:ext cx="335" cy="29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ctr"/>
            <a:p>
              <a:pPr algn="ctr"/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T</a:t>
              </a:r>
              <a:r>
                <a:rPr lang="zh-CN" altLang="en-US" sz="2400" baseline="-25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3</a:t>
              </a:r>
              <a:endPara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8981" name="Rectangle 72"/>
            <p:cNvSpPr/>
            <p:nvPr/>
          </p:nvSpPr>
          <p:spPr>
            <a:xfrm>
              <a:off x="3053" y="9316"/>
              <a:ext cx="335" cy="29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ctr"/>
            <a:p>
              <a:pPr algn="ctr"/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T</a:t>
              </a:r>
              <a:r>
                <a:rPr lang="zh-CN" altLang="en-US" sz="2400" baseline="-25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  <a:endPara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8982" name="Rectangle 73"/>
            <p:cNvSpPr/>
            <p:nvPr/>
          </p:nvSpPr>
          <p:spPr>
            <a:xfrm>
              <a:off x="2383" y="9316"/>
              <a:ext cx="335" cy="29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ctr"/>
            <a:p>
              <a:pPr algn="ctr"/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T</a:t>
              </a:r>
              <a:r>
                <a:rPr lang="zh-CN" altLang="en-US" sz="2400" baseline="-25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endPara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8983" name="Rectangle 74"/>
            <p:cNvSpPr/>
            <p:nvPr/>
          </p:nvSpPr>
          <p:spPr>
            <a:xfrm>
              <a:off x="1379" y="9316"/>
              <a:ext cx="335" cy="29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ctr"/>
            <a:p>
              <a:pPr algn="ctr"/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0</a:t>
              </a:r>
              <a:endPara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8984" name="Rectangle 75"/>
            <p:cNvSpPr/>
            <p:nvPr/>
          </p:nvSpPr>
          <p:spPr>
            <a:xfrm>
              <a:off x="1042" y="5624"/>
              <a:ext cx="335" cy="29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ctr"/>
            <a:p>
              <a:pPr algn="ctr"/>
              <a:r>
                <a:rPr lang="en-US" altLang="zh-CN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V</a:t>
              </a:r>
              <a:r>
                <a:rPr lang="zh-CN" altLang="en-US" sz="2400" baseline="-25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T5</a:t>
              </a:r>
              <a:endPara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8985" name="Rectangle 76"/>
            <p:cNvSpPr/>
            <p:nvPr/>
          </p:nvSpPr>
          <p:spPr>
            <a:xfrm>
              <a:off x="5812" y="9412"/>
              <a:ext cx="335" cy="29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ctr"/>
            <a:p>
              <a:pPr algn="ctr"/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T</a:t>
              </a:r>
              <a:endPara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63565" name="Rectangle 77"/>
            <p:cNvSpPr/>
            <p:nvPr/>
          </p:nvSpPr>
          <p:spPr>
            <a:xfrm>
              <a:off x="1211" y="5152"/>
              <a:ext cx="335" cy="29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ctr"/>
            <a:p>
              <a:pPr algn="ctr" fontAlgn="base"/>
              <a:r>
                <a:rPr lang="en-US" altLang="zh-CN" sz="2400" strike="noStrike" noProof="1" dirty="0">
                  <a:solidFill>
                    <a:schemeClr val="tx1"/>
                  </a:solidFill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V</a:t>
              </a:r>
              <a:r>
                <a:rPr lang="zh-CN" altLang="en-US" sz="2400" strike="noStrike" baseline="-25000" noProof="1" dirty="0"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T</a:t>
              </a:r>
              <a:endParaRPr lang="zh-CN" altLang="en-US" sz="2400" strike="noStrike" baseline="-25000" noProof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8987" name="Rectangle 78"/>
            <p:cNvSpPr/>
            <p:nvPr/>
          </p:nvSpPr>
          <p:spPr>
            <a:xfrm>
              <a:off x="1758" y="8461"/>
              <a:ext cx="333" cy="29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ctr"/>
            <a:p>
              <a:pPr algn="ctr"/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</a:t>
              </a:r>
              <a:r>
                <a:rPr lang="zh-CN" altLang="en-US" sz="2400" baseline="-25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endPara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8988" name="Rectangle 79"/>
            <p:cNvSpPr/>
            <p:nvPr/>
          </p:nvSpPr>
          <p:spPr>
            <a:xfrm>
              <a:off x="3685" y="6534"/>
              <a:ext cx="335" cy="29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ctr"/>
            <a:p>
              <a:pPr algn="ctr"/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</a:t>
              </a:r>
              <a:r>
                <a:rPr lang="zh-CN" altLang="en-US" sz="2400" baseline="-25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4</a:t>
              </a:r>
              <a:endPara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8989" name="Rectangle 80"/>
            <p:cNvSpPr/>
            <p:nvPr/>
          </p:nvSpPr>
          <p:spPr>
            <a:xfrm>
              <a:off x="3231" y="7101"/>
              <a:ext cx="335" cy="29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ctr"/>
            <a:p>
              <a:pPr algn="ctr"/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</a:t>
              </a:r>
              <a:r>
                <a:rPr lang="zh-CN" altLang="en-US" sz="2400" baseline="-25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3</a:t>
              </a:r>
              <a:endPara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8990" name="Rectangle 81"/>
            <p:cNvSpPr/>
            <p:nvPr/>
          </p:nvSpPr>
          <p:spPr>
            <a:xfrm>
              <a:off x="2551" y="7668"/>
              <a:ext cx="335" cy="29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ctr"/>
            <a:p>
              <a:pPr algn="ctr"/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</a:t>
              </a:r>
              <a:r>
                <a:rPr lang="zh-CN" altLang="en-US" sz="2400" baseline="-25000" dirty="0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2</a:t>
              </a:r>
              <a:endPara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8991" name="Rectangle 82"/>
            <p:cNvSpPr/>
            <p:nvPr/>
          </p:nvSpPr>
          <p:spPr>
            <a:xfrm>
              <a:off x="1042" y="7426"/>
              <a:ext cx="335" cy="29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ctr"/>
            <a:p>
              <a:pPr algn="ctr"/>
              <a:r>
                <a:rPr lang="en-US" altLang="zh-CN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V</a:t>
              </a:r>
              <a:r>
                <a:rPr lang="zh-CN" altLang="en-US" sz="2400" baseline="-25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T2</a:t>
              </a:r>
              <a:endPara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8992" name="Rectangle 83"/>
            <p:cNvSpPr/>
            <p:nvPr/>
          </p:nvSpPr>
          <p:spPr>
            <a:xfrm>
              <a:off x="1042" y="8185"/>
              <a:ext cx="335" cy="29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ctr"/>
            <a:p>
              <a:pPr algn="ctr"/>
              <a:r>
                <a:rPr lang="en-US" altLang="zh-CN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V</a:t>
              </a:r>
              <a:r>
                <a:rPr lang="zh-CN" altLang="en-US" sz="2400" baseline="-25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T1</a:t>
              </a:r>
              <a:endPara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8993" name="Rectangle 84"/>
            <p:cNvSpPr/>
            <p:nvPr/>
          </p:nvSpPr>
          <p:spPr>
            <a:xfrm>
              <a:off x="1042" y="6289"/>
              <a:ext cx="335" cy="29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ctr"/>
            <a:p>
              <a:pPr algn="ctr"/>
              <a:r>
                <a:rPr lang="en-US" altLang="zh-CN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V</a:t>
              </a:r>
              <a:r>
                <a:rPr lang="zh-CN" altLang="en-US" sz="2400" baseline="-25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T4</a:t>
              </a:r>
              <a:endPara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8994" name="Rectangle 85"/>
            <p:cNvSpPr/>
            <p:nvPr/>
          </p:nvSpPr>
          <p:spPr>
            <a:xfrm>
              <a:off x="1042" y="6858"/>
              <a:ext cx="335" cy="29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ctr"/>
            <a:p>
              <a:pPr algn="ctr"/>
              <a:r>
                <a:rPr lang="en-US" altLang="zh-CN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V</a:t>
              </a:r>
              <a:r>
                <a:rPr lang="zh-CN" altLang="en-US" sz="2400" baseline="-25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T3</a:t>
              </a:r>
              <a:endPara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8995" name="Rectangle 79"/>
            <p:cNvSpPr/>
            <p:nvPr/>
          </p:nvSpPr>
          <p:spPr>
            <a:xfrm>
              <a:off x="4252" y="5853"/>
              <a:ext cx="335" cy="29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ctr"/>
            <a:p>
              <a:pPr algn="ctr"/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</a:t>
              </a:r>
              <a:r>
                <a:rPr lang="en-US" altLang="zh-CN" sz="1400" dirty="0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5</a:t>
              </a:r>
              <a:endParaRPr lang="en-US" altLang="zh-CN" sz="1400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endParaRPr>
            </a:p>
          </p:txBody>
        </p:sp>
        <p:sp>
          <p:nvSpPr>
            <p:cNvPr id="38996" name="Rectangle 43"/>
            <p:cNvSpPr/>
            <p:nvPr/>
          </p:nvSpPr>
          <p:spPr>
            <a:xfrm>
              <a:off x="11282" y="5629"/>
              <a:ext cx="436" cy="28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ctr"/>
            <a:p>
              <a:pPr algn="ctr"/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</a:t>
              </a:r>
              <a:r>
                <a:rPr lang="en-US" altLang="zh-CN" sz="1400" dirty="0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5</a:t>
              </a:r>
              <a:endParaRPr lang="zh-CN" altLang="en-US" sz="1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38997" name="Text Box 21"/>
          <p:cNvSpPr txBox="1"/>
          <p:nvPr/>
        </p:nvSpPr>
        <p:spPr>
          <a:xfrm>
            <a:off x="681038" y="5978525"/>
            <a:ext cx="2916237" cy="398463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图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-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20 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热电偶特性曲线</a:t>
            </a:r>
            <a:endParaRPr lang="zh-CN" altLang="en-US" sz="20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8998" name="Text Box 21"/>
          <p:cNvSpPr txBox="1"/>
          <p:nvPr/>
        </p:nvSpPr>
        <p:spPr>
          <a:xfrm>
            <a:off x="5006975" y="6002338"/>
            <a:ext cx="3308350" cy="398462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图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-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21 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反馈回路特性曲线</a:t>
            </a:r>
            <a:endParaRPr lang="zh-CN" altLang="en-US" sz="20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8999" name="Rectangle 2"/>
          <p:cNvSpPr/>
          <p:nvPr/>
        </p:nvSpPr>
        <p:spPr>
          <a:xfrm>
            <a:off x="2511425" y="177800"/>
            <a:ext cx="3968750" cy="358775"/>
          </a:xfrm>
          <a:prstGeom prst="rect">
            <a:avLst/>
          </a:prstGeom>
          <a:gradFill rotWithShape="1">
            <a:gsLst>
              <a:gs pos="0">
                <a:srgbClr val="3399FF"/>
              </a:gs>
              <a:gs pos="100000">
                <a:srgbClr val="0000FF"/>
              </a:gs>
            </a:gsLst>
            <a:lin ang="5400000" scaled="1"/>
            <a:tileRect/>
          </a:gradFill>
          <a:ln w="9525">
            <a:noFill/>
          </a:ln>
        </p:spPr>
        <p:txBody>
          <a:bodyPr anchor="ctr"/>
          <a:p>
            <a:pPr algn="ctr"/>
            <a:r>
              <a:rPr lang="zh-CN" altLang="en-US" sz="3200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温度变送器</a:t>
            </a:r>
            <a:endParaRPr lang="zh-CN" altLang="en-US" sz="3200" dirty="0">
              <a:solidFill>
                <a:schemeClr val="bg1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39000" name="AutoShape 3"/>
          <p:cNvSpPr/>
          <p:nvPr/>
        </p:nvSpPr>
        <p:spPr>
          <a:xfrm>
            <a:off x="1552575" y="0"/>
            <a:ext cx="936625" cy="865188"/>
          </a:xfrm>
          <a:prstGeom prst="flowChartDecision">
            <a:avLst/>
          </a:prstGeom>
          <a:gradFill rotWithShape="1">
            <a:gsLst>
              <a:gs pos="0">
                <a:srgbClr val="3366FF"/>
              </a:gs>
              <a:gs pos="100000">
                <a:srgbClr val="182F76"/>
              </a:gs>
            </a:gsLst>
            <a:path path="shape">
              <a:fillToRect l="50000" t="50000" r="50000" b="50000"/>
            </a:path>
            <a:tileRect/>
          </a:gradFill>
          <a:ln w="76200" cap="flat" cmpd="tri">
            <a:solidFill>
              <a:srgbClr val="FF99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3.4</a:t>
            </a:r>
            <a:endParaRPr lang="en-US" altLang="zh-CN" sz="2000" dirty="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slow" advClick="0">
    <p:wedg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9937" name="Text Box 2"/>
          <p:cNvSpPr txBox="1"/>
          <p:nvPr/>
        </p:nvSpPr>
        <p:spPr>
          <a:xfrm>
            <a:off x="539750" y="908050"/>
            <a:ext cx="6264275" cy="519113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、 放大单元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39938" name="Group 5"/>
          <p:cNvGrpSpPr/>
          <p:nvPr/>
        </p:nvGrpSpPr>
        <p:grpSpPr>
          <a:xfrm>
            <a:off x="0" y="2492375"/>
            <a:ext cx="9539288" cy="2376488"/>
            <a:chOff x="0" y="408"/>
            <a:chExt cx="6009" cy="1497"/>
          </a:xfrm>
        </p:grpSpPr>
        <p:grpSp>
          <p:nvGrpSpPr>
            <p:cNvPr id="39939" name="Group 6"/>
            <p:cNvGrpSpPr/>
            <p:nvPr/>
          </p:nvGrpSpPr>
          <p:grpSpPr>
            <a:xfrm>
              <a:off x="0" y="408"/>
              <a:ext cx="6009" cy="680"/>
              <a:chOff x="0" y="0"/>
              <a:chExt cx="6009" cy="680"/>
            </a:xfrm>
          </p:grpSpPr>
          <p:sp>
            <p:nvSpPr>
              <p:cNvPr id="39940" name="Rectangle 7"/>
              <p:cNvSpPr/>
              <p:nvPr/>
            </p:nvSpPr>
            <p:spPr>
              <a:xfrm>
                <a:off x="386" y="90"/>
                <a:ext cx="771" cy="590"/>
              </a:xfrm>
              <a:prstGeom prst="rect">
                <a:avLst/>
              </a:prstGeom>
              <a:noFill/>
              <a:ln w="952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/>
              <a:p>
                <a:pPr algn="ctr"/>
                <a:r>
                  <a:rPr lang="zh-CN" altLang="en-US" sz="2400" dirty="0">
                    <a:latin typeface="Arial" panose="020B0604020202020204" pitchFamily="34" charset="0"/>
                    <a:ea typeface="宋体" panose="02010600030101010101" pitchFamily="2" charset="-122"/>
                  </a:rPr>
                  <a:t>运算</a:t>
                </a:r>
                <a:endParaRPr lang="zh-CN" altLang="en-US" sz="2400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  <a:p>
                <a:pPr algn="ctr"/>
                <a:r>
                  <a:rPr lang="zh-CN" altLang="en-US" sz="2400" dirty="0">
                    <a:latin typeface="Arial" panose="020B0604020202020204" pitchFamily="34" charset="0"/>
                    <a:ea typeface="宋体" panose="02010600030101010101" pitchFamily="2" charset="-122"/>
                  </a:rPr>
                  <a:t>放大器</a:t>
                </a:r>
                <a:endParaRPr lang="zh-CN" altLang="en-US" sz="2400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9941" name="Line 8"/>
              <p:cNvSpPr/>
              <p:nvPr/>
            </p:nvSpPr>
            <p:spPr>
              <a:xfrm>
                <a:off x="23" y="408"/>
                <a:ext cx="363" cy="0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sp>
          <p:sp>
            <p:nvSpPr>
              <p:cNvPr id="39942" name="Line 9"/>
              <p:cNvSpPr/>
              <p:nvPr/>
            </p:nvSpPr>
            <p:spPr>
              <a:xfrm>
                <a:off x="1157" y="408"/>
                <a:ext cx="409" cy="0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sp>
          <p:sp>
            <p:nvSpPr>
              <p:cNvPr id="39943" name="Rectangle 10"/>
              <p:cNvSpPr/>
              <p:nvPr/>
            </p:nvSpPr>
            <p:spPr>
              <a:xfrm>
                <a:off x="1566" y="90"/>
                <a:ext cx="771" cy="590"/>
              </a:xfrm>
              <a:prstGeom prst="rect">
                <a:avLst/>
              </a:prstGeom>
              <a:noFill/>
              <a:ln w="952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/>
              <a:p>
                <a:pPr algn="ctr"/>
                <a:r>
                  <a:rPr lang="en-US" altLang="zh-CN" sz="2400" dirty="0">
                    <a:latin typeface="Arial" panose="020B0604020202020204" pitchFamily="34" charset="0"/>
                    <a:ea typeface="宋体" panose="02010600030101010101" pitchFamily="2" charset="-122"/>
                  </a:rPr>
                  <a:t>V/I</a:t>
                </a:r>
                <a:r>
                  <a:rPr lang="zh-CN" altLang="en-US" sz="2400" dirty="0">
                    <a:latin typeface="Arial" panose="020B0604020202020204" pitchFamily="34" charset="0"/>
                    <a:ea typeface="宋体" panose="02010600030101010101" pitchFamily="2" charset="-122"/>
                  </a:rPr>
                  <a:t>变换</a:t>
                </a:r>
                <a:endParaRPr lang="zh-CN" altLang="en-US" sz="2400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9944" name="Text Box 11"/>
              <p:cNvSpPr txBox="1"/>
              <p:nvPr/>
            </p:nvSpPr>
            <p:spPr>
              <a:xfrm>
                <a:off x="0" y="0"/>
                <a:ext cx="499" cy="327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anchor="t">
                <a:spAutoFit/>
              </a:bodyPr>
              <a:p>
                <a:pPr>
                  <a:spcBef>
                    <a:spcPct val="50000"/>
                  </a:spcBef>
                </a:pPr>
                <a:r>
                  <a:rPr lang="zh-CN" altLang="en-US" dirty="0">
                    <a:latin typeface="Arial" panose="020B0604020202020204" pitchFamily="34" charset="0"/>
                    <a:ea typeface="宋体" panose="02010600030101010101" pitchFamily="2" charset="-122"/>
                  </a:rPr>
                  <a:t>V</a:t>
                </a:r>
                <a:r>
                  <a:rPr lang="el-GR" altLang="en-US" baseline="-25000" dirty="0">
                    <a:latin typeface="Arial" panose="020B0604020202020204" pitchFamily="34" charset="0"/>
                    <a:ea typeface="宋体" panose="02010600030101010101" pitchFamily="2" charset="-122"/>
                  </a:rPr>
                  <a:t>ε</a:t>
                </a:r>
                <a:endParaRPr lang="el-GR" altLang="en-US" baseline="-25000" dirty="0">
                  <a:latin typeface="Arial" panose="020B0604020202020204" pitchFamily="34" charset="0"/>
                  <a:ea typeface="Arial" panose="020B0604020202020204" pitchFamily="34" charset="0"/>
                </a:endParaRPr>
              </a:p>
            </p:txBody>
          </p:sp>
          <p:sp>
            <p:nvSpPr>
              <p:cNvPr id="39945" name="Text Box 12"/>
              <p:cNvSpPr txBox="1"/>
              <p:nvPr/>
            </p:nvSpPr>
            <p:spPr>
              <a:xfrm>
                <a:off x="1157" y="45"/>
                <a:ext cx="499" cy="327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anchor="t">
                <a:spAutoFit/>
              </a:bodyPr>
              <a:p>
                <a:pPr>
                  <a:spcBef>
                    <a:spcPct val="50000"/>
                  </a:spcBef>
                </a:pPr>
                <a:r>
                  <a:rPr lang="zh-CN" altLang="en-US" dirty="0">
                    <a:latin typeface="Arial" panose="020B0604020202020204" pitchFamily="34" charset="0"/>
                    <a:ea typeface="宋体" panose="02010600030101010101" pitchFamily="2" charset="-122"/>
                  </a:rPr>
                  <a:t>V</a:t>
                </a:r>
                <a:r>
                  <a:rPr lang="zh-CN" altLang="en-US" baseline="-25000" dirty="0">
                    <a:latin typeface="Arial" panose="020B0604020202020204" pitchFamily="34" charset="0"/>
                    <a:ea typeface="宋体" panose="02010600030101010101" pitchFamily="2" charset="-122"/>
                  </a:rPr>
                  <a:t>0</a:t>
                </a:r>
                <a:endParaRPr lang="el-GR" altLang="en-US" baseline="-25000" dirty="0">
                  <a:latin typeface="Arial" panose="020B0604020202020204" pitchFamily="34" charset="0"/>
                  <a:ea typeface="Arial" panose="020B0604020202020204" pitchFamily="34" charset="0"/>
                </a:endParaRPr>
              </a:p>
            </p:txBody>
          </p:sp>
          <p:sp>
            <p:nvSpPr>
              <p:cNvPr id="39946" name="Line 13"/>
              <p:cNvSpPr/>
              <p:nvPr/>
            </p:nvSpPr>
            <p:spPr>
              <a:xfrm>
                <a:off x="2337" y="408"/>
                <a:ext cx="453" cy="0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sp>
          <p:sp>
            <p:nvSpPr>
              <p:cNvPr id="39947" name="Rectangle 14"/>
              <p:cNvSpPr/>
              <p:nvPr/>
            </p:nvSpPr>
            <p:spPr>
              <a:xfrm>
                <a:off x="2790" y="181"/>
                <a:ext cx="634" cy="454"/>
              </a:xfrm>
              <a:prstGeom prst="rect">
                <a:avLst/>
              </a:prstGeom>
              <a:noFill/>
              <a:ln w="952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/>
              <a:p>
                <a:pPr algn="ctr"/>
                <a:r>
                  <a:rPr lang="zh-CN" altLang="en-US" sz="2400" dirty="0">
                    <a:latin typeface="Arial" panose="020B0604020202020204" pitchFamily="34" charset="0"/>
                    <a:ea typeface="宋体" panose="02010600030101010101" pitchFamily="2" charset="-122"/>
                  </a:rPr>
                  <a:t>调制</a:t>
                </a:r>
                <a:endParaRPr lang="zh-CN" altLang="en-US" sz="2400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9948" name="Rectangle 15"/>
              <p:cNvSpPr/>
              <p:nvPr/>
            </p:nvSpPr>
            <p:spPr>
              <a:xfrm>
                <a:off x="3833" y="90"/>
                <a:ext cx="726" cy="590"/>
              </a:xfrm>
              <a:prstGeom prst="rect">
                <a:avLst/>
              </a:prstGeom>
              <a:noFill/>
              <a:ln w="952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/>
              <a:p>
                <a:pPr algn="ctr"/>
                <a:r>
                  <a:rPr lang="zh-CN" altLang="en-US" sz="2400" dirty="0">
                    <a:latin typeface="Arial" panose="020B0604020202020204" pitchFamily="34" charset="0"/>
                    <a:ea typeface="宋体" panose="02010600030101010101" pitchFamily="2" charset="-122"/>
                  </a:rPr>
                  <a:t>隔离</a:t>
                </a:r>
                <a:endParaRPr lang="zh-CN" altLang="en-US" sz="2400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  <a:p>
                <a:pPr algn="ctr"/>
                <a:r>
                  <a:rPr lang="zh-CN" altLang="en-US" sz="2400" dirty="0">
                    <a:latin typeface="Arial" panose="020B0604020202020204" pitchFamily="34" charset="0"/>
                    <a:ea typeface="宋体" panose="02010600030101010101" pitchFamily="2" charset="-122"/>
                  </a:rPr>
                  <a:t>输出</a:t>
                </a:r>
                <a:endParaRPr lang="zh-CN" altLang="en-US" sz="2400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9949" name="Line 16"/>
              <p:cNvSpPr/>
              <p:nvPr/>
            </p:nvSpPr>
            <p:spPr>
              <a:xfrm>
                <a:off x="3424" y="408"/>
                <a:ext cx="385" cy="0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sp>
          <p:sp>
            <p:nvSpPr>
              <p:cNvPr id="39950" name="Text Box 17"/>
              <p:cNvSpPr txBox="1"/>
              <p:nvPr/>
            </p:nvSpPr>
            <p:spPr>
              <a:xfrm>
                <a:off x="2337" y="45"/>
                <a:ext cx="499" cy="327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anchor="t">
                <a:spAutoFit/>
              </a:bodyPr>
              <a:p>
                <a:pPr>
                  <a:spcBef>
                    <a:spcPct val="50000"/>
                  </a:spcBef>
                </a:pPr>
                <a:r>
                  <a:rPr lang="zh-CN" altLang="en-US" dirty="0">
                    <a:latin typeface="Arial" panose="020B0604020202020204" pitchFamily="34" charset="0"/>
                    <a:ea typeface="宋体" panose="02010600030101010101" pitchFamily="2" charset="-122"/>
                  </a:rPr>
                  <a:t>I</a:t>
                </a:r>
                <a:r>
                  <a:rPr lang="zh-CN" altLang="en-US" baseline="-25000" dirty="0">
                    <a:latin typeface="Arial" panose="020B0604020202020204" pitchFamily="34" charset="0"/>
                    <a:ea typeface="宋体" panose="02010600030101010101" pitchFamily="2" charset="-122"/>
                  </a:rPr>
                  <a:t>i</a:t>
                </a:r>
                <a:endParaRPr lang="el-GR" altLang="en-US" baseline="-25000" dirty="0">
                  <a:latin typeface="Arial" panose="020B0604020202020204" pitchFamily="34" charset="0"/>
                  <a:ea typeface="Arial" panose="020B0604020202020204" pitchFamily="34" charset="0"/>
                </a:endParaRPr>
              </a:p>
            </p:txBody>
          </p:sp>
          <p:sp>
            <p:nvSpPr>
              <p:cNvPr id="39951" name="Rectangle 18"/>
              <p:cNvSpPr/>
              <p:nvPr/>
            </p:nvSpPr>
            <p:spPr>
              <a:xfrm>
                <a:off x="4876" y="181"/>
                <a:ext cx="590" cy="454"/>
              </a:xfrm>
              <a:prstGeom prst="rect">
                <a:avLst/>
              </a:prstGeom>
              <a:noFill/>
              <a:ln w="952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/>
              <a:p>
                <a:pPr algn="ctr"/>
                <a:r>
                  <a:rPr lang="zh-CN" altLang="en-US" sz="2400" dirty="0">
                    <a:latin typeface="Arial" panose="020B0604020202020204" pitchFamily="34" charset="0"/>
                    <a:ea typeface="宋体" panose="02010600030101010101" pitchFamily="2" charset="-122"/>
                  </a:rPr>
                  <a:t>解调</a:t>
                </a:r>
                <a:endParaRPr lang="zh-CN" altLang="en-US" sz="2400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9952" name="Line 19"/>
              <p:cNvSpPr/>
              <p:nvPr/>
            </p:nvSpPr>
            <p:spPr>
              <a:xfrm>
                <a:off x="4558" y="408"/>
                <a:ext cx="318" cy="0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sp>
          <p:sp>
            <p:nvSpPr>
              <p:cNvPr id="39953" name="Line 20"/>
              <p:cNvSpPr/>
              <p:nvPr/>
            </p:nvSpPr>
            <p:spPr>
              <a:xfrm>
                <a:off x="5465" y="408"/>
                <a:ext cx="295" cy="0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sp>
          <p:sp>
            <p:nvSpPr>
              <p:cNvPr id="39954" name="Text Box 21"/>
              <p:cNvSpPr txBox="1"/>
              <p:nvPr/>
            </p:nvSpPr>
            <p:spPr>
              <a:xfrm>
                <a:off x="5510" y="45"/>
                <a:ext cx="499" cy="327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anchor="t">
                <a:spAutoFit/>
              </a:bodyPr>
              <a:p>
                <a:pPr>
                  <a:spcBef>
                    <a:spcPct val="50000"/>
                  </a:spcBef>
                </a:pPr>
                <a:r>
                  <a:rPr lang="zh-CN" altLang="en-US" dirty="0">
                    <a:latin typeface="Arial" panose="020B0604020202020204" pitchFamily="34" charset="0"/>
                    <a:ea typeface="宋体" panose="02010600030101010101" pitchFamily="2" charset="-122"/>
                  </a:rPr>
                  <a:t>I</a:t>
                </a:r>
                <a:r>
                  <a:rPr lang="zh-CN" altLang="en-US" baseline="-25000" dirty="0">
                    <a:latin typeface="Arial" panose="020B0604020202020204" pitchFamily="34" charset="0"/>
                    <a:ea typeface="宋体" panose="02010600030101010101" pitchFamily="2" charset="-122"/>
                  </a:rPr>
                  <a:t>0</a:t>
                </a:r>
                <a:endParaRPr lang="el-GR" altLang="en-US" baseline="-25000" dirty="0">
                  <a:latin typeface="Arial" panose="020B0604020202020204" pitchFamily="34" charset="0"/>
                  <a:ea typeface="Arial" panose="020B0604020202020204" pitchFamily="34" charset="0"/>
                </a:endParaRPr>
              </a:p>
            </p:txBody>
          </p:sp>
        </p:grpSp>
        <p:sp>
          <p:nvSpPr>
            <p:cNvPr id="39955" name="AutoShape 23"/>
            <p:cNvSpPr/>
            <p:nvPr/>
          </p:nvSpPr>
          <p:spPr>
            <a:xfrm>
              <a:off x="204" y="1270"/>
              <a:ext cx="1134" cy="635"/>
            </a:xfrm>
            <a:prstGeom prst="wedgeRoundRectCallout">
              <a:avLst>
                <a:gd name="adj1" fmla="val 7495"/>
                <a:gd name="adj2" fmla="val -79606"/>
                <a:gd name="adj3" fmla="val 16667"/>
              </a:avLst>
            </a:prstGeom>
            <a:noFill/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/>
            <a:p>
              <a:pPr algn="ctr"/>
              <a:r>
                <a:rPr lang="zh-CN" altLang="en-US" sz="2400" dirty="0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低漂移</a:t>
              </a:r>
              <a:endParaRPr lang="zh-CN" altLang="en-US" sz="2400" dirty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  <a:p>
              <a:pPr algn="ctr"/>
              <a:r>
                <a:rPr lang="zh-CN" altLang="en-US" sz="2400" dirty="0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高增益</a:t>
              </a:r>
              <a:endParaRPr lang="zh-CN" altLang="en-US" sz="2400" dirty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9956" name="AutoShape 24"/>
            <p:cNvSpPr/>
            <p:nvPr/>
          </p:nvSpPr>
          <p:spPr>
            <a:xfrm>
              <a:off x="1610" y="1224"/>
              <a:ext cx="1043" cy="409"/>
            </a:xfrm>
            <a:prstGeom prst="wedgeRoundRectCallout">
              <a:avLst>
                <a:gd name="adj1" fmla="val -30347"/>
                <a:gd name="adj2" fmla="val -89366"/>
                <a:gd name="adj3" fmla="val 16667"/>
              </a:avLst>
            </a:prstGeom>
            <a:noFill/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/>
            <a:p>
              <a:pPr algn="ctr"/>
              <a:r>
                <a:rPr lang="zh-CN" altLang="en-US" sz="2400" dirty="0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复合管</a:t>
              </a:r>
              <a:endParaRPr lang="zh-CN" altLang="en-US" sz="2400" dirty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9957" name="AutoShape 25"/>
            <p:cNvSpPr/>
            <p:nvPr/>
          </p:nvSpPr>
          <p:spPr>
            <a:xfrm>
              <a:off x="2744" y="1270"/>
              <a:ext cx="907" cy="499"/>
            </a:xfrm>
            <a:prstGeom prst="wedgeRoundRectCallout">
              <a:avLst>
                <a:gd name="adj1" fmla="val -14389"/>
                <a:gd name="adj2" fmla="val -91685"/>
                <a:gd name="adj3" fmla="val 16667"/>
              </a:avLst>
            </a:prstGeom>
            <a:noFill/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/>
            <a:p>
              <a:pPr algn="ctr"/>
              <a:r>
                <a:rPr lang="zh-CN" altLang="en-US" sz="2400" dirty="0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交流</a:t>
              </a:r>
              <a:endParaRPr lang="zh-CN" altLang="en-US" sz="2400" dirty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  <a:p>
              <a:pPr algn="ctr"/>
              <a:r>
                <a:rPr lang="zh-CN" altLang="en-US" sz="2400" dirty="0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电压</a:t>
              </a:r>
              <a:endParaRPr lang="zh-CN" altLang="en-US" sz="2400" dirty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9958" name="AutoShape 26"/>
            <p:cNvSpPr/>
            <p:nvPr/>
          </p:nvSpPr>
          <p:spPr>
            <a:xfrm>
              <a:off x="3878" y="1315"/>
              <a:ext cx="907" cy="499"/>
            </a:xfrm>
            <a:prstGeom prst="wedgeRoundRectCallout">
              <a:avLst>
                <a:gd name="adj1" fmla="val -14389"/>
                <a:gd name="adj2" fmla="val -91685"/>
                <a:gd name="adj3" fmla="val 16667"/>
              </a:avLst>
            </a:prstGeom>
            <a:noFill/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/>
            <a:p>
              <a:pPr algn="ctr"/>
              <a:r>
                <a:rPr lang="zh-CN" altLang="en-US" sz="2400" dirty="0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变压器</a:t>
              </a:r>
              <a:endParaRPr lang="zh-CN" altLang="en-US" sz="2400" dirty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  <a:p>
              <a:pPr algn="ctr"/>
              <a:r>
                <a:rPr lang="zh-CN" altLang="en-US" sz="2400" dirty="0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耦合</a:t>
              </a:r>
              <a:endParaRPr lang="zh-CN" altLang="en-US" sz="2400" dirty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9959" name="AutoShape 27"/>
            <p:cNvSpPr/>
            <p:nvPr/>
          </p:nvSpPr>
          <p:spPr>
            <a:xfrm>
              <a:off x="4830" y="1270"/>
              <a:ext cx="771" cy="499"/>
            </a:xfrm>
            <a:prstGeom prst="wedgeRoundRectCallout">
              <a:avLst>
                <a:gd name="adj1" fmla="val -2528"/>
                <a:gd name="adj2" fmla="val -97495"/>
                <a:gd name="adj3" fmla="val 16667"/>
              </a:avLst>
            </a:prstGeom>
            <a:noFill/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/>
            <a:p>
              <a:pPr algn="ctr"/>
              <a:r>
                <a:rPr lang="zh-CN" altLang="en-US" sz="2400" dirty="0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整流</a:t>
              </a:r>
              <a:endParaRPr lang="zh-CN" altLang="en-US" sz="2400" dirty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  <a:p>
              <a:pPr algn="ctr"/>
              <a:r>
                <a:rPr lang="zh-CN" altLang="en-US" sz="2400" dirty="0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滤波</a:t>
              </a:r>
              <a:endParaRPr lang="zh-CN" altLang="en-US" sz="2400" dirty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39960" name="Line 28"/>
          <p:cNvSpPr/>
          <p:nvPr/>
        </p:nvSpPr>
        <p:spPr>
          <a:xfrm>
            <a:off x="2339975" y="1773238"/>
            <a:ext cx="0" cy="3455987"/>
          </a:xfrm>
          <a:prstGeom prst="line">
            <a:avLst/>
          </a:prstGeom>
          <a:ln w="28575" cap="flat" cmpd="sng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39961" name="Line 29"/>
          <p:cNvSpPr/>
          <p:nvPr/>
        </p:nvSpPr>
        <p:spPr>
          <a:xfrm>
            <a:off x="8820150" y="1773238"/>
            <a:ext cx="0" cy="3455987"/>
          </a:xfrm>
          <a:prstGeom prst="line">
            <a:avLst/>
          </a:prstGeom>
          <a:ln w="28575" cap="flat" cmpd="sng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39962" name="Text Box 30"/>
          <p:cNvSpPr txBox="1"/>
          <p:nvPr/>
        </p:nvSpPr>
        <p:spPr>
          <a:xfrm>
            <a:off x="4429125" y="4927600"/>
            <a:ext cx="2519363" cy="519113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功率放大器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963" name="Text Box 31"/>
          <p:cNvSpPr txBox="1"/>
          <p:nvPr/>
        </p:nvSpPr>
        <p:spPr>
          <a:xfrm>
            <a:off x="4932363" y="1773238"/>
            <a:ext cx="3168650" cy="519112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</a:rPr>
              <a:t>DC/AC/DC</a:t>
            </a: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变换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964" name="Text Box 21"/>
          <p:cNvSpPr txBox="1"/>
          <p:nvPr/>
        </p:nvSpPr>
        <p:spPr>
          <a:xfrm>
            <a:off x="2011363" y="5986463"/>
            <a:ext cx="4719637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图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-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22 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放大单元电路组成框图</a:t>
            </a:r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9965" name="Rectangle 2"/>
          <p:cNvSpPr/>
          <p:nvPr/>
        </p:nvSpPr>
        <p:spPr>
          <a:xfrm>
            <a:off x="2511425" y="177800"/>
            <a:ext cx="3968750" cy="358775"/>
          </a:xfrm>
          <a:prstGeom prst="rect">
            <a:avLst/>
          </a:prstGeom>
          <a:gradFill rotWithShape="1">
            <a:gsLst>
              <a:gs pos="0">
                <a:srgbClr val="3399FF"/>
              </a:gs>
              <a:gs pos="100000">
                <a:srgbClr val="0000FF"/>
              </a:gs>
            </a:gsLst>
            <a:lin ang="5400000" scaled="1"/>
            <a:tileRect/>
          </a:gradFill>
          <a:ln w="9525">
            <a:noFill/>
          </a:ln>
        </p:spPr>
        <p:txBody>
          <a:bodyPr anchor="ctr"/>
          <a:p>
            <a:pPr algn="ctr"/>
            <a:r>
              <a:rPr lang="zh-CN" altLang="en-US" sz="3200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温度变送器</a:t>
            </a:r>
            <a:endParaRPr lang="zh-CN" altLang="en-US" sz="3200" dirty="0">
              <a:solidFill>
                <a:schemeClr val="bg1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39966" name="AutoShape 3"/>
          <p:cNvSpPr/>
          <p:nvPr/>
        </p:nvSpPr>
        <p:spPr>
          <a:xfrm>
            <a:off x="1552575" y="0"/>
            <a:ext cx="936625" cy="865188"/>
          </a:xfrm>
          <a:prstGeom prst="flowChartDecision">
            <a:avLst/>
          </a:prstGeom>
          <a:gradFill rotWithShape="1">
            <a:gsLst>
              <a:gs pos="0">
                <a:srgbClr val="3366FF"/>
              </a:gs>
              <a:gs pos="100000">
                <a:srgbClr val="182F76"/>
              </a:gs>
            </a:gsLst>
            <a:path path="shape">
              <a:fillToRect l="50000" t="50000" r="50000" b="50000"/>
            </a:path>
            <a:tileRect/>
          </a:gradFill>
          <a:ln w="76200" cap="flat" cmpd="tri">
            <a:solidFill>
              <a:srgbClr val="FF99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3.4</a:t>
            </a:r>
            <a:endParaRPr lang="en-US" altLang="zh-CN" sz="2000" dirty="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slow" advClick="0">
    <p:wedg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40961" name="Group 4"/>
          <p:cNvGrpSpPr/>
          <p:nvPr/>
        </p:nvGrpSpPr>
        <p:grpSpPr>
          <a:xfrm>
            <a:off x="755650" y="981075"/>
            <a:ext cx="7920038" cy="5422900"/>
            <a:chOff x="0" y="0"/>
            <a:chExt cx="5040" cy="3462"/>
          </a:xfrm>
        </p:grpSpPr>
        <p:sp>
          <p:nvSpPr>
            <p:cNvPr id="40962" name="Text Box 5"/>
            <p:cNvSpPr txBox="1"/>
            <p:nvPr/>
          </p:nvSpPr>
          <p:spPr>
            <a:xfrm>
              <a:off x="1536" y="3168"/>
              <a:ext cx="2352" cy="294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图</a:t>
              </a:r>
              <a:r>
                <a:rPr lang="en-US" altLang="zh-CN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3</a:t>
              </a:r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-2</a:t>
              </a:r>
              <a:r>
                <a:rPr lang="en-US" altLang="zh-CN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3</a:t>
              </a:r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  功率放大器</a:t>
              </a:r>
              <a:endPara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0963" name="Text Box 6"/>
            <p:cNvSpPr txBox="1"/>
            <p:nvPr/>
          </p:nvSpPr>
          <p:spPr>
            <a:xfrm>
              <a:off x="2880" y="240"/>
              <a:ext cx="528" cy="292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T</a:t>
              </a:r>
              <a:r>
                <a:rPr lang="zh-CN" altLang="en-US" sz="2400" baseline="-25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0</a:t>
              </a:r>
              <a:endParaRPr lang="zh-CN" altLang="en-US" sz="2400" baseline="-250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grpSp>
          <p:nvGrpSpPr>
            <p:cNvPr id="40964" name="Group 7"/>
            <p:cNvGrpSpPr/>
            <p:nvPr/>
          </p:nvGrpSpPr>
          <p:grpSpPr>
            <a:xfrm>
              <a:off x="2832" y="528"/>
              <a:ext cx="48" cy="384"/>
              <a:chOff x="0" y="0"/>
              <a:chExt cx="48" cy="384"/>
            </a:xfrm>
          </p:grpSpPr>
          <p:sp>
            <p:nvSpPr>
              <p:cNvPr id="40965" name="未知"/>
              <p:cNvSpPr/>
              <p:nvPr/>
            </p:nvSpPr>
            <p:spPr>
              <a:xfrm>
                <a:off x="0" y="0"/>
                <a:ext cx="48" cy="96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8" y="48"/>
                  </a:cxn>
                  <a:cxn ang="0">
                    <a:pos x="0" y="96"/>
                  </a:cxn>
                </a:cxnLst>
                <a:pathLst>
                  <a:path w="48" h="96">
                    <a:moveTo>
                      <a:pt x="0" y="0"/>
                    </a:moveTo>
                    <a:cubicBezTo>
                      <a:pt x="24" y="16"/>
                      <a:pt x="48" y="32"/>
                      <a:pt x="48" y="48"/>
                    </a:cubicBezTo>
                    <a:cubicBezTo>
                      <a:pt x="48" y="64"/>
                      <a:pt x="24" y="80"/>
                      <a:pt x="0" y="96"/>
                    </a:cubicBezTo>
                  </a:path>
                </a:pathLst>
              </a:custGeom>
              <a:noFill/>
              <a:ln w="2857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40966" name="未知"/>
              <p:cNvSpPr/>
              <p:nvPr/>
            </p:nvSpPr>
            <p:spPr>
              <a:xfrm>
                <a:off x="0" y="96"/>
                <a:ext cx="48" cy="96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8" y="48"/>
                  </a:cxn>
                  <a:cxn ang="0">
                    <a:pos x="0" y="96"/>
                  </a:cxn>
                </a:cxnLst>
                <a:pathLst>
                  <a:path w="48" h="96">
                    <a:moveTo>
                      <a:pt x="0" y="0"/>
                    </a:moveTo>
                    <a:cubicBezTo>
                      <a:pt x="24" y="16"/>
                      <a:pt x="48" y="32"/>
                      <a:pt x="48" y="48"/>
                    </a:cubicBezTo>
                    <a:cubicBezTo>
                      <a:pt x="48" y="64"/>
                      <a:pt x="24" y="80"/>
                      <a:pt x="0" y="96"/>
                    </a:cubicBezTo>
                  </a:path>
                </a:pathLst>
              </a:custGeom>
              <a:noFill/>
              <a:ln w="2857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40967" name="未知"/>
              <p:cNvSpPr/>
              <p:nvPr/>
            </p:nvSpPr>
            <p:spPr>
              <a:xfrm>
                <a:off x="0" y="192"/>
                <a:ext cx="48" cy="96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8" y="48"/>
                  </a:cxn>
                  <a:cxn ang="0">
                    <a:pos x="0" y="96"/>
                  </a:cxn>
                </a:cxnLst>
                <a:pathLst>
                  <a:path w="48" h="96">
                    <a:moveTo>
                      <a:pt x="0" y="0"/>
                    </a:moveTo>
                    <a:cubicBezTo>
                      <a:pt x="24" y="16"/>
                      <a:pt x="48" y="32"/>
                      <a:pt x="48" y="48"/>
                    </a:cubicBezTo>
                    <a:cubicBezTo>
                      <a:pt x="48" y="64"/>
                      <a:pt x="24" y="80"/>
                      <a:pt x="0" y="96"/>
                    </a:cubicBezTo>
                  </a:path>
                </a:pathLst>
              </a:custGeom>
              <a:noFill/>
              <a:ln w="2857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40968" name="未知"/>
              <p:cNvSpPr/>
              <p:nvPr/>
            </p:nvSpPr>
            <p:spPr>
              <a:xfrm>
                <a:off x="0" y="288"/>
                <a:ext cx="48" cy="96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8" y="48"/>
                  </a:cxn>
                  <a:cxn ang="0">
                    <a:pos x="0" y="96"/>
                  </a:cxn>
                </a:cxnLst>
                <a:pathLst>
                  <a:path w="48" h="96">
                    <a:moveTo>
                      <a:pt x="0" y="0"/>
                    </a:moveTo>
                    <a:cubicBezTo>
                      <a:pt x="24" y="16"/>
                      <a:pt x="48" y="32"/>
                      <a:pt x="48" y="48"/>
                    </a:cubicBezTo>
                    <a:cubicBezTo>
                      <a:pt x="48" y="64"/>
                      <a:pt x="24" y="80"/>
                      <a:pt x="0" y="96"/>
                    </a:cubicBezTo>
                  </a:path>
                </a:pathLst>
              </a:custGeom>
              <a:noFill/>
              <a:ln w="2857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</p:grpSp>
        <p:grpSp>
          <p:nvGrpSpPr>
            <p:cNvPr id="40969" name="Group 12"/>
            <p:cNvGrpSpPr/>
            <p:nvPr/>
          </p:nvGrpSpPr>
          <p:grpSpPr>
            <a:xfrm rot="10800000">
              <a:off x="3120" y="528"/>
              <a:ext cx="48" cy="384"/>
              <a:chOff x="0" y="0"/>
              <a:chExt cx="48" cy="384"/>
            </a:xfrm>
          </p:grpSpPr>
          <p:sp>
            <p:nvSpPr>
              <p:cNvPr id="40970" name="未知"/>
              <p:cNvSpPr/>
              <p:nvPr/>
            </p:nvSpPr>
            <p:spPr>
              <a:xfrm>
                <a:off x="0" y="0"/>
                <a:ext cx="48" cy="96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8" y="48"/>
                  </a:cxn>
                  <a:cxn ang="0">
                    <a:pos x="0" y="96"/>
                  </a:cxn>
                </a:cxnLst>
                <a:pathLst>
                  <a:path w="48" h="96">
                    <a:moveTo>
                      <a:pt x="0" y="0"/>
                    </a:moveTo>
                    <a:cubicBezTo>
                      <a:pt x="24" y="16"/>
                      <a:pt x="48" y="32"/>
                      <a:pt x="48" y="48"/>
                    </a:cubicBezTo>
                    <a:cubicBezTo>
                      <a:pt x="48" y="64"/>
                      <a:pt x="24" y="80"/>
                      <a:pt x="0" y="96"/>
                    </a:cubicBezTo>
                  </a:path>
                </a:pathLst>
              </a:custGeom>
              <a:noFill/>
              <a:ln w="2857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40971" name="未知"/>
              <p:cNvSpPr/>
              <p:nvPr/>
            </p:nvSpPr>
            <p:spPr>
              <a:xfrm>
                <a:off x="0" y="96"/>
                <a:ext cx="48" cy="96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8" y="48"/>
                  </a:cxn>
                  <a:cxn ang="0">
                    <a:pos x="0" y="96"/>
                  </a:cxn>
                </a:cxnLst>
                <a:pathLst>
                  <a:path w="48" h="96">
                    <a:moveTo>
                      <a:pt x="0" y="0"/>
                    </a:moveTo>
                    <a:cubicBezTo>
                      <a:pt x="24" y="16"/>
                      <a:pt x="48" y="32"/>
                      <a:pt x="48" y="48"/>
                    </a:cubicBezTo>
                    <a:cubicBezTo>
                      <a:pt x="48" y="64"/>
                      <a:pt x="24" y="80"/>
                      <a:pt x="0" y="96"/>
                    </a:cubicBezTo>
                  </a:path>
                </a:pathLst>
              </a:custGeom>
              <a:noFill/>
              <a:ln w="2857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40972" name="未知"/>
              <p:cNvSpPr/>
              <p:nvPr/>
            </p:nvSpPr>
            <p:spPr>
              <a:xfrm>
                <a:off x="0" y="192"/>
                <a:ext cx="48" cy="96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8" y="48"/>
                  </a:cxn>
                  <a:cxn ang="0">
                    <a:pos x="0" y="96"/>
                  </a:cxn>
                </a:cxnLst>
                <a:pathLst>
                  <a:path w="48" h="96">
                    <a:moveTo>
                      <a:pt x="0" y="0"/>
                    </a:moveTo>
                    <a:cubicBezTo>
                      <a:pt x="24" y="16"/>
                      <a:pt x="48" y="32"/>
                      <a:pt x="48" y="48"/>
                    </a:cubicBezTo>
                    <a:cubicBezTo>
                      <a:pt x="48" y="64"/>
                      <a:pt x="24" y="80"/>
                      <a:pt x="0" y="96"/>
                    </a:cubicBezTo>
                  </a:path>
                </a:pathLst>
              </a:custGeom>
              <a:noFill/>
              <a:ln w="2857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40973" name="未知"/>
              <p:cNvSpPr/>
              <p:nvPr/>
            </p:nvSpPr>
            <p:spPr>
              <a:xfrm>
                <a:off x="0" y="288"/>
                <a:ext cx="48" cy="96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8" y="48"/>
                  </a:cxn>
                  <a:cxn ang="0">
                    <a:pos x="0" y="96"/>
                  </a:cxn>
                </a:cxnLst>
                <a:pathLst>
                  <a:path w="48" h="96">
                    <a:moveTo>
                      <a:pt x="0" y="0"/>
                    </a:moveTo>
                    <a:cubicBezTo>
                      <a:pt x="24" y="16"/>
                      <a:pt x="48" y="32"/>
                      <a:pt x="48" y="48"/>
                    </a:cubicBezTo>
                    <a:cubicBezTo>
                      <a:pt x="48" y="64"/>
                      <a:pt x="24" y="80"/>
                      <a:pt x="0" y="96"/>
                    </a:cubicBezTo>
                  </a:path>
                </a:pathLst>
              </a:custGeom>
              <a:noFill/>
              <a:ln w="2857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</p:grpSp>
        <p:sp>
          <p:nvSpPr>
            <p:cNvPr id="40974" name="Line 17"/>
            <p:cNvSpPr/>
            <p:nvPr/>
          </p:nvSpPr>
          <p:spPr>
            <a:xfrm flipV="1">
              <a:off x="2832" y="384"/>
              <a:ext cx="0" cy="144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0975" name="Line 18"/>
            <p:cNvSpPr/>
            <p:nvPr/>
          </p:nvSpPr>
          <p:spPr>
            <a:xfrm>
              <a:off x="2832" y="912"/>
              <a:ext cx="0" cy="144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40976" name="Group 19"/>
            <p:cNvGrpSpPr/>
            <p:nvPr/>
          </p:nvGrpSpPr>
          <p:grpSpPr>
            <a:xfrm>
              <a:off x="2736" y="1392"/>
              <a:ext cx="192" cy="144"/>
              <a:chOff x="0" y="0"/>
              <a:chExt cx="192" cy="144"/>
            </a:xfrm>
          </p:grpSpPr>
          <p:sp>
            <p:nvSpPr>
              <p:cNvPr id="40977" name="Line 20"/>
              <p:cNvSpPr/>
              <p:nvPr/>
            </p:nvSpPr>
            <p:spPr>
              <a:xfrm>
                <a:off x="0" y="0"/>
                <a:ext cx="192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0978" name="Line 21"/>
              <p:cNvSpPr/>
              <p:nvPr/>
            </p:nvSpPr>
            <p:spPr>
              <a:xfrm>
                <a:off x="0" y="144"/>
                <a:ext cx="192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0979" name="Line 22"/>
              <p:cNvSpPr/>
              <p:nvPr/>
            </p:nvSpPr>
            <p:spPr>
              <a:xfrm flipH="1">
                <a:off x="0" y="0"/>
                <a:ext cx="96" cy="144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0980" name="Line 23"/>
              <p:cNvSpPr/>
              <p:nvPr/>
            </p:nvSpPr>
            <p:spPr>
              <a:xfrm>
                <a:off x="96" y="0"/>
                <a:ext cx="96" cy="144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grpSp>
          <p:nvGrpSpPr>
            <p:cNvPr id="40981" name="Group 24"/>
            <p:cNvGrpSpPr/>
            <p:nvPr/>
          </p:nvGrpSpPr>
          <p:grpSpPr>
            <a:xfrm>
              <a:off x="2064" y="1392"/>
              <a:ext cx="192" cy="144"/>
              <a:chOff x="0" y="0"/>
              <a:chExt cx="192" cy="144"/>
            </a:xfrm>
          </p:grpSpPr>
          <p:sp>
            <p:nvSpPr>
              <p:cNvPr id="40982" name="Line 25"/>
              <p:cNvSpPr/>
              <p:nvPr/>
            </p:nvSpPr>
            <p:spPr>
              <a:xfrm>
                <a:off x="0" y="0"/>
                <a:ext cx="192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0983" name="Line 26"/>
              <p:cNvSpPr/>
              <p:nvPr/>
            </p:nvSpPr>
            <p:spPr>
              <a:xfrm>
                <a:off x="0" y="144"/>
                <a:ext cx="192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0984" name="Line 27"/>
              <p:cNvSpPr/>
              <p:nvPr/>
            </p:nvSpPr>
            <p:spPr>
              <a:xfrm flipH="1">
                <a:off x="0" y="0"/>
                <a:ext cx="96" cy="144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0985" name="Line 28"/>
              <p:cNvSpPr/>
              <p:nvPr/>
            </p:nvSpPr>
            <p:spPr>
              <a:xfrm>
                <a:off x="96" y="0"/>
                <a:ext cx="96" cy="144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sp>
          <p:nvSpPr>
            <p:cNvPr id="40986" name="Line 29"/>
            <p:cNvSpPr/>
            <p:nvPr/>
          </p:nvSpPr>
          <p:spPr>
            <a:xfrm>
              <a:off x="2160" y="384"/>
              <a:ext cx="0" cy="1968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0987" name="Line 30"/>
            <p:cNvSpPr/>
            <p:nvPr/>
          </p:nvSpPr>
          <p:spPr>
            <a:xfrm flipH="1">
              <a:off x="2160" y="384"/>
              <a:ext cx="672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0988" name="Line 31"/>
            <p:cNvSpPr/>
            <p:nvPr/>
          </p:nvSpPr>
          <p:spPr>
            <a:xfrm flipH="1">
              <a:off x="1152" y="720"/>
              <a:ext cx="1680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0989" name="Line 32"/>
            <p:cNvSpPr/>
            <p:nvPr/>
          </p:nvSpPr>
          <p:spPr>
            <a:xfrm>
              <a:off x="1680" y="720"/>
              <a:ext cx="0" cy="384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0990" name="Line 33"/>
            <p:cNvSpPr/>
            <p:nvPr/>
          </p:nvSpPr>
          <p:spPr>
            <a:xfrm flipH="1">
              <a:off x="1008" y="720"/>
              <a:ext cx="144" cy="144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0991" name="Line 34"/>
            <p:cNvSpPr/>
            <p:nvPr/>
          </p:nvSpPr>
          <p:spPr>
            <a:xfrm>
              <a:off x="1008" y="768"/>
              <a:ext cx="0" cy="288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0992" name="Line 35"/>
            <p:cNvSpPr/>
            <p:nvPr/>
          </p:nvSpPr>
          <p:spPr>
            <a:xfrm>
              <a:off x="1008" y="912"/>
              <a:ext cx="144" cy="144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40993" name="Line 36"/>
            <p:cNvSpPr/>
            <p:nvPr/>
          </p:nvSpPr>
          <p:spPr>
            <a:xfrm>
              <a:off x="1152" y="1056"/>
              <a:ext cx="0" cy="192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0994" name="Line 37"/>
            <p:cNvSpPr/>
            <p:nvPr/>
          </p:nvSpPr>
          <p:spPr>
            <a:xfrm>
              <a:off x="1152" y="1248"/>
              <a:ext cx="336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0995" name="Line 38"/>
            <p:cNvSpPr/>
            <p:nvPr/>
          </p:nvSpPr>
          <p:spPr>
            <a:xfrm>
              <a:off x="1488" y="1104"/>
              <a:ext cx="0" cy="288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0996" name="Line 39"/>
            <p:cNvSpPr/>
            <p:nvPr/>
          </p:nvSpPr>
          <p:spPr>
            <a:xfrm flipV="1">
              <a:off x="1488" y="1104"/>
              <a:ext cx="192" cy="144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0997" name="Line 40"/>
            <p:cNvSpPr/>
            <p:nvPr/>
          </p:nvSpPr>
          <p:spPr>
            <a:xfrm>
              <a:off x="1488" y="1296"/>
              <a:ext cx="192" cy="96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40998" name="Line 41"/>
            <p:cNvSpPr/>
            <p:nvPr/>
          </p:nvSpPr>
          <p:spPr>
            <a:xfrm>
              <a:off x="1680" y="1392"/>
              <a:ext cx="0" cy="288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0999" name="Rectangle 42"/>
            <p:cNvSpPr/>
            <p:nvPr/>
          </p:nvSpPr>
          <p:spPr>
            <a:xfrm>
              <a:off x="1632" y="1680"/>
              <a:ext cx="96" cy="336"/>
            </a:xfrm>
            <a:prstGeom prst="rect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1000" name="Line 43"/>
            <p:cNvSpPr/>
            <p:nvPr/>
          </p:nvSpPr>
          <p:spPr>
            <a:xfrm>
              <a:off x="1680" y="2016"/>
              <a:ext cx="0" cy="192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1001" name="Line 44"/>
            <p:cNvSpPr/>
            <p:nvPr/>
          </p:nvSpPr>
          <p:spPr>
            <a:xfrm>
              <a:off x="1680" y="2208"/>
              <a:ext cx="816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1002" name="Line 45"/>
            <p:cNvSpPr/>
            <p:nvPr/>
          </p:nvSpPr>
          <p:spPr>
            <a:xfrm>
              <a:off x="2496" y="2208"/>
              <a:ext cx="0" cy="144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41003" name="Group 46"/>
            <p:cNvGrpSpPr/>
            <p:nvPr/>
          </p:nvGrpSpPr>
          <p:grpSpPr>
            <a:xfrm>
              <a:off x="2304" y="2352"/>
              <a:ext cx="384" cy="48"/>
              <a:chOff x="0" y="0"/>
              <a:chExt cx="384" cy="48"/>
            </a:xfrm>
          </p:grpSpPr>
          <p:sp>
            <p:nvSpPr>
              <p:cNvPr id="41004" name="未知"/>
              <p:cNvSpPr/>
              <p:nvPr/>
            </p:nvSpPr>
            <p:spPr>
              <a:xfrm>
                <a:off x="0" y="0"/>
                <a:ext cx="96" cy="4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8" y="48"/>
                  </a:cxn>
                  <a:cxn ang="0">
                    <a:pos x="96" y="0"/>
                  </a:cxn>
                </a:cxnLst>
                <a:pathLst>
                  <a:path w="96" h="48">
                    <a:moveTo>
                      <a:pt x="0" y="0"/>
                    </a:moveTo>
                    <a:cubicBezTo>
                      <a:pt x="16" y="24"/>
                      <a:pt x="32" y="48"/>
                      <a:pt x="48" y="48"/>
                    </a:cubicBezTo>
                    <a:cubicBezTo>
                      <a:pt x="64" y="48"/>
                      <a:pt x="80" y="24"/>
                      <a:pt x="96" y="0"/>
                    </a:cubicBezTo>
                  </a:path>
                </a:pathLst>
              </a:custGeom>
              <a:noFill/>
              <a:ln w="2857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41005" name="未知"/>
              <p:cNvSpPr/>
              <p:nvPr/>
            </p:nvSpPr>
            <p:spPr>
              <a:xfrm>
                <a:off x="96" y="0"/>
                <a:ext cx="96" cy="4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8" y="48"/>
                  </a:cxn>
                  <a:cxn ang="0">
                    <a:pos x="96" y="0"/>
                  </a:cxn>
                </a:cxnLst>
                <a:pathLst>
                  <a:path w="96" h="48">
                    <a:moveTo>
                      <a:pt x="0" y="0"/>
                    </a:moveTo>
                    <a:cubicBezTo>
                      <a:pt x="16" y="24"/>
                      <a:pt x="32" y="48"/>
                      <a:pt x="48" y="48"/>
                    </a:cubicBezTo>
                    <a:cubicBezTo>
                      <a:pt x="64" y="48"/>
                      <a:pt x="80" y="24"/>
                      <a:pt x="96" y="0"/>
                    </a:cubicBezTo>
                  </a:path>
                </a:pathLst>
              </a:custGeom>
              <a:noFill/>
              <a:ln w="2857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41006" name="未知"/>
              <p:cNvSpPr/>
              <p:nvPr/>
            </p:nvSpPr>
            <p:spPr>
              <a:xfrm>
                <a:off x="192" y="0"/>
                <a:ext cx="96" cy="4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8" y="48"/>
                  </a:cxn>
                  <a:cxn ang="0">
                    <a:pos x="96" y="0"/>
                  </a:cxn>
                </a:cxnLst>
                <a:pathLst>
                  <a:path w="96" h="48">
                    <a:moveTo>
                      <a:pt x="0" y="0"/>
                    </a:moveTo>
                    <a:cubicBezTo>
                      <a:pt x="16" y="24"/>
                      <a:pt x="32" y="48"/>
                      <a:pt x="48" y="48"/>
                    </a:cubicBezTo>
                    <a:cubicBezTo>
                      <a:pt x="64" y="48"/>
                      <a:pt x="80" y="24"/>
                      <a:pt x="96" y="0"/>
                    </a:cubicBezTo>
                  </a:path>
                </a:pathLst>
              </a:custGeom>
              <a:noFill/>
              <a:ln w="2857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41007" name="未知"/>
              <p:cNvSpPr/>
              <p:nvPr/>
            </p:nvSpPr>
            <p:spPr>
              <a:xfrm>
                <a:off x="288" y="0"/>
                <a:ext cx="96" cy="4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8" y="48"/>
                  </a:cxn>
                  <a:cxn ang="0">
                    <a:pos x="96" y="0"/>
                  </a:cxn>
                </a:cxnLst>
                <a:pathLst>
                  <a:path w="96" h="48">
                    <a:moveTo>
                      <a:pt x="0" y="0"/>
                    </a:moveTo>
                    <a:cubicBezTo>
                      <a:pt x="16" y="24"/>
                      <a:pt x="32" y="48"/>
                      <a:pt x="48" y="48"/>
                    </a:cubicBezTo>
                    <a:cubicBezTo>
                      <a:pt x="64" y="48"/>
                      <a:pt x="80" y="24"/>
                      <a:pt x="96" y="0"/>
                    </a:cubicBezTo>
                  </a:path>
                </a:pathLst>
              </a:custGeom>
              <a:noFill/>
              <a:ln w="2857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</p:grpSp>
        <p:grpSp>
          <p:nvGrpSpPr>
            <p:cNvPr id="41008" name="Group 51"/>
            <p:cNvGrpSpPr/>
            <p:nvPr/>
          </p:nvGrpSpPr>
          <p:grpSpPr>
            <a:xfrm rot="10800000">
              <a:off x="2304" y="2544"/>
              <a:ext cx="384" cy="48"/>
              <a:chOff x="0" y="0"/>
              <a:chExt cx="384" cy="48"/>
            </a:xfrm>
          </p:grpSpPr>
          <p:sp>
            <p:nvSpPr>
              <p:cNvPr id="41009" name="未知"/>
              <p:cNvSpPr/>
              <p:nvPr/>
            </p:nvSpPr>
            <p:spPr>
              <a:xfrm>
                <a:off x="0" y="0"/>
                <a:ext cx="96" cy="4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8" y="48"/>
                  </a:cxn>
                  <a:cxn ang="0">
                    <a:pos x="96" y="0"/>
                  </a:cxn>
                </a:cxnLst>
                <a:pathLst>
                  <a:path w="96" h="48">
                    <a:moveTo>
                      <a:pt x="0" y="0"/>
                    </a:moveTo>
                    <a:cubicBezTo>
                      <a:pt x="16" y="24"/>
                      <a:pt x="32" y="48"/>
                      <a:pt x="48" y="48"/>
                    </a:cubicBezTo>
                    <a:cubicBezTo>
                      <a:pt x="64" y="48"/>
                      <a:pt x="80" y="24"/>
                      <a:pt x="96" y="0"/>
                    </a:cubicBezTo>
                  </a:path>
                </a:pathLst>
              </a:custGeom>
              <a:noFill/>
              <a:ln w="2857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41010" name="未知"/>
              <p:cNvSpPr/>
              <p:nvPr/>
            </p:nvSpPr>
            <p:spPr>
              <a:xfrm>
                <a:off x="96" y="0"/>
                <a:ext cx="96" cy="4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8" y="48"/>
                  </a:cxn>
                  <a:cxn ang="0">
                    <a:pos x="96" y="0"/>
                  </a:cxn>
                </a:cxnLst>
                <a:pathLst>
                  <a:path w="96" h="48">
                    <a:moveTo>
                      <a:pt x="0" y="0"/>
                    </a:moveTo>
                    <a:cubicBezTo>
                      <a:pt x="16" y="24"/>
                      <a:pt x="32" y="48"/>
                      <a:pt x="48" y="48"/>
                    </a:cubicBezTo>
                    <a:cubicBezTo>
                      <a:pt x="64" y="48"/>
                      <a:pt x="80" y="24"/>
                      <a:pt x="96" y="0"/>
                    </a:cubicBezTo>
                  </a:path>
                </a:pathLst>
              </a:custGeom>
              <a:noFill/>
              <a:ln w="2857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41011" name="未知"/>
              <p:cNvSpPr/>
              <p:nvPr/>
            </p:nvSpPr>
            <p:spPr>
              <a:xfrm>
                <a:off x="192" y="0"/>
                <a:ext cx="96" cy="4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8" y="48"/>
                  </a:cxn>
                  <a:cxn ang="0">
                    <a:pos x="96" y="0"/>
                  </a:cxn>
                </a:cxnLst>
                <a:pathLst>
                  <a:path w="96" h="48">
                    <a:moveTo>
                      <a:pt x="0" y="0"/>
                    </a:moveTo>
                    <a:cubicBezTo>
                      <a:pt x="16" y="24"/>
                      <a:pt x="32" y="48"/>
                      <a:pt x="48" y="48"/>
                    </a:cubicBezTo>
                    <a:cubicBezTo>
                      <a:pt x="64" y="48"/>
                      <a:pt x="80" y="24"/>
                      <a:pt x="96" y="0"/>
                    </a:cubicBezTo>
                  </a:path>
                </a:pathLst>
              </a:custGeom>
              <a:noFill/>
              <a:ln w="2857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41012" name="未知"/>
              <p:cNvSpPr/>
              <p:nvPr/>
            </p:nvSpPr>
            <p:spPr>
              <a:xfrm>
                <a:off x="288" y="0"/>
                <a:ext cx="96" cy="4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8" y="48"/>
                  </a:cxn>
                  <a:cxn ang="0">
                    <a:pos x="96" y="0"/>
                  </a:cxn>
                </a:cxnLst>
                <a:pathLst>
                  <a:path w="96" h="48">
                    <a:moveTo>
                      <a:pt x="0" y="0"/>
                    </a:moveTo>
                    <a:cubicBezTo>
                      <a:pt x="16" y="24"/>
                      <a:pt x="32" y="48"/>
                      <a:pt x="48" y="48"/>
                    </a:cubicBezTo>
                    <a:cubicBezTo>
                      <a:pt x="64" y="48"/>
                      <a:pt x="80" y="24"/>
                      <a:pt x="96" y="0"/>
                    </a:cubicBezTo>
                  </a:path>
                </a:pathLst>
              </a:custGeom>
              <a:noFill/>
              <a:ln w="2857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</p:grpSp>
        <p:sp>
          <p:nvSpPr>
            <p:cNvPr id="41013" name="Line 56"/>
            <p:cNvSpPr/>
            <p:nvPr/>
          </p:nvSpPr>
          <p:spPr>
            <a:xfrm>
              <a:off x="2304" y="2448"/>
              <a:ext cx="432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1014" name="Line 57"/>
            <p:cNvSpPr/>
            <p:nvPr/>
          </p:nvSpPr>
          <p:spPr>
            <a:xfrm>
              <a:off x="2304" y="2592"/>
              <a:ext cx="0" cy="24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1015" name="Line 58"/>
            <p:cNvSpPr/>
            <p:nvPr/>
          </p:nvSpPr>
          <p:spPr>
            <a:xfrm>
              <a:off x="2688" y="2592"/>
              <a:ext cx="0" cy="24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1016" name="Line 59"/>
            <p:cNvSpPr/>
            <p:nvPr/>
          </p:nvSpPr>
          <p:spPr>
            <a:xfrm flipH="1">
              <a:off x="2160" y="2352"/>
              <a:ext cx="144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1017" name="Line 60"/>
            <p:cNvSpPr/>
            <p:nvPr/>
          </p:nvSpPr>
          <p:spPr>
            <a:xfrm>
              <a:off x="2688" y="2352"/>
              <a:ext cx="144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1018" name="Line 61"/>
            <p:cNvSpPr/>
            <p:nvPr/>
          </p:nvSpPr>
          <p:spPr>
            <a:xfrm>
              <a:off x="672" y="912"/>
              <a:ext cx="336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1019" name="Rectangle 62"/>
            <p:cNvSpPr/>
            <p:nvPr/>
          </p:nvSpPr>
          <p:spPr>
            <a:xfrm>
              <a:off x="3696" y="528"/>
              <a:ext cx="96" cy="336"/>
            </a:xfrm>
            <a:prstGeom prst="rect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1020" name="Line 63"/>
            <p:cNvSpPr/>
            <p:nvPr/>
          </p:nvSpPr>
          <p:spPr>
            <a:xfrm>
              <a:off x="2976" y="480"/>
              <a:ext cx="0" cy="48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1021" name="Line 64"/>
            <p:cNvSpPr/>
            <p:nvPr/>
          </p:nvSpPr>
          <p:spPr>
            <a:xfrm flipV="1">
              <a:off x="3168" y="384"/>
              <a:ext cx="0" cy="144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1022" name="Line 65"/>
            <p:cNvSpPr/>
            <p:nvPr/>
          </p:nvSpPr>
          <p:spPr>
            <a:xfrm>
              <a:off x="3168" y="912"/>
              <a:ext cx="0" cy="144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1023" name="Line 66"/>
            <p:cNvSpPr/>
            <p:nvPr/>
          </p:nvSpPr>
          <p:spPr>
            <a:xfrm>
              <a:off x="3168" y="384"/>
              <a:ext cx="576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1024" name="Line 67"/>
            <p:cNvSpPr/>
            <p:nvPr/>
          </p:nvSpPr>
          <p:spPr>
            <a:xfrm>
              <a:off x="3168" y="1056"/>
              <a:ext cx="576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1025" name="Line 68"/>
            <p:cNvSpPr/>
            <p:nvPr/>
          </p:nvSpPr>
          <p:spPr>
            <a:xfrm flipV="1">
              <a:off x="3744" y="384"/>
              <a:ext cx="0" cy="144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1026" name="Line 69"/>
            <p:cNvSpPr/>
            <p:nvPr/>
          </p:nvSpPr>
          <p:spPr>
            <a:xfrm>
              <a:off x="3744" y="864"/>
              <a:ext cx="0" cy="192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1027" name="Text Box 70"/>
            <p:cNvSpPr txBox="1"/>
            <p:nvPr/>
          </p:nvSpPr>
          <p:spPr>
            <a:xfrm>
              <a:off x="1152" y="768"/>
              <a:ext cx="432" cy="292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V</a:t>
              </a:r>
              <a:r>
                <a:rPr lang="zh-CN" altLang="en-US" sz="2400" baseline="-25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endParaRPr lang="zh-CN" altLang="en-US" sz="2400" baseline="-250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1028" name="Text Box 71"/>
            <p:cNvSpPr txBox="1"/>
            <p:nvPr/>
          </p:nvSpPr>
          <p:spPr>
            <a:xfrm>
              <a:off x="1680" y="1056"/>
              <a:ext cx="432" cy="292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V</a:t>
              </a:r>
              <a:r>
                <a:rPr lang="zh-CN" altLang="en-US" sz="2400" baseline="-25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  <a:endParaRPr lang="zh-CN" altLang="en-US" sz="2400" baseline="-250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1029" name="Text Box 72"/>
            <p:cNvSpPr txBox="1"/>
            <p:nvPr/>
          </p:nvSpPr>
          <p:spPr>
            <a:xfrm>
              <a:off x="624" y="576"/>
              <a:ext cx="432" cy="291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sz="2400" dirty="0">
                  <a:solidFill>
                    <a:srgbClr val="0000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V</a:t>
              </a:r>
              <a:r>
                <a:rPr lang="zh-CN" altLang="en-US" sz="2400" baseline="-25000" dirty="0">
                  <a:solidFill>
                    <a:srgbClr val="0000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endParaRPr lang="zh-CN" altLang="en-US" sz="2400" baseline="-25000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1030" name="Text Box 73"/>
            <p:cNvSpPr txBox="1"/>
            <p:nvPr/>
          </p:nvSpPr>
          <p:spPr>
            <a:xfrm>
              <a:off x="2496" y="768"/>
              <a:ext cx="432" cy="292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sz="2400" dirty="0">
                  <a:solidFill>
                    <a:srgbClr val="0000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r>
                <a:rPr lang="zh-CN" altLang="en-US" sz="2400" baseline="-25000" dirty="0">
                  <a:solidFill>
                    <a:srgbClr val="0000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  <a:endParaRPr lang="zh-CN" altLang="en-US" sz="2400" baseline="-25000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1031" name="Text Box 74"/>
            <p:cNvSpPr txBox="1"/>
            <p:nvPr/>
          </p:nvSpPr>
          <p:spPr>
            <a:xfrm>
              <a:off x="2496" y="432"/>
              <a:ext cx="432" cy="292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sz="2400" dirty="0">
                  <a:solidFill>
                    <a:srgbClr val="0000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r>
                <a:rPr lang="zh-CN" altLang="en-US" sz="2400" baseline="-25000" dirty="0">
                  <a:solidFill>
                    <a:srgbClr val="0000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endParaRPr lang="zh-CN" altLang="en-US" sz="2400" baseline="-25000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1032" name="Text Box 75"/>
            <p:cNvSpPr txBox="1"/>
            <p:nvPr/>
          </p:nvSpPr>
          <p:spPr>
            <a:xfrm>
              <a:off x="2256" y="1296"/>
              <a:ext cx="528" cy="292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VD</a:t>
              </a:r>
              <a:r>
                <a:rPr lang="zh-CN" altLang="en-US" sz="2400" baseline="-25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endParaRPr lang="zh-CN" altLang="en-US" sz="2400" baseline="-250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1033" name="Text Box 76"/>
            <p:cNvSpPr txBox="1"/>
            <p:nvPr/>
          </p:nvSpPr>
          <p:spPr>
            <a:xfrm>
              <a:off x="3792" y="528"/>
              <a:ext cx="432" cy="292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R</a:t>
              </a:r>
              <a:r>
                <a:rPr lang="zh-CN" altLang="en-US" sz="2400" baseline="-25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L</a:t>
              </a:r>
              <a:endParaRPr lang="zh-CN" altLang="en-US" sz="2400" baseline="-250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1034" name="Text Box 77"/>
            <p:cNvSpPr txBox="1"/>
            <p:nvPr/>
          </p:nvSpPr>
          <p:spPr>
            <a:xfrm>
              <a:off x="2976" y="1296"/>
              <a:ext cx="528" cy="292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VD</a:t>
              </a:r>
              <a:r>
                <a:rPr lang="zh-CN" altLang="en-US" sz="2400" baseline="-25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  <a:endParaRPr lang="zh-CN" altLang="en-US" sz="2400" baseline="-250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1035" name="Text Box 78"/>
            <p:cNvSpPr txBox="1"/>
            <p:nvPr/>
          </p:nvSpPr>
          <p:spPr>
            <a:xfrm>
              <a:off x="2448" y="2160"/>
              <a:ext cx="336" cy="292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0</a:t>
              </a:r>
              <a:endParaRPr lang="zh-CN" altLang="en-US" sz="2400" baseline="-250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1036" name="Text Box 79"/>
            <p:cNvSpPr txBox="1"/>
            <p:nvPr/>
          </p:nvSpPr>
          <p:spPr>
            <a:xfrm>
              <a:off x="1920" y="2400"/>
              <a:ext cx="528" cy="291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T</a:t>
              </a:r>
              <a:r>
                <a:rPr lang="zh-CN" altLang="en-US" sz="2400" baseline="-25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endParaRPr lang="zh-CN" altLang="en-US" sz="2400" baseline="-250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1037" name="Text Box 80"/>
            <p:cNvSpPr txBox="1"/>
            <p:nvPr/>
          </p:nvSpPr>
          <p:spPr>
            <a:xfrm>
              <a:off x="1968" y="2160"/>
              <a:ext cx="336" cy="292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a</a:t>
              </a:r>
              <a:endParaRPr lang="zh-CN" altLang="en-US" sz="2400" baseline="-250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1038" name="Text Box 81"/>
            <p:cNvSpPr txBox="1"/>
            <p:nvPr/>
          </p:nvSpPr>
          <p:spPr>
            <a:xfrm>
              <a:off x="2832" y="2160"/>
              <a:ext cx="336" cy="292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b</a:t>
              </a:r>
              <a:endParaRPr lang="zh-CN" altLang="en-US" sz="2400" baseline="-250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1039" name="Text Box 82"/>
            <p:cNvSpPr txBox="1"/>
            <p:nvPr/>
          </p:nvSpPr>
          <p:spPr>
            <a:xfrm>
              <a:off x="1344" y="1680"/>
              <a:ext cx="432" cy="292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R</a:t>
              </a:r>
              <a:endParaRPr lang="zh-CN" altLang="en-US" sz="2400" baseline="-250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grpSp>
          <p:nvGrpSpPr>
            <p:cNvPr id="41040" name="Group 83"/>
            <p:cNvGrpSpPr/>
            <p:nvPr/>
          </p:nvGrpSpPr>
          <p:grpSpPr>
            <a:xfrm>
              <a:off x="0" y="2496"/>
              <a:ext cx="1584" cy="816"/>
              <a:chOff x="0" y="0"/>
              <a:chExt cx="1584" cy="816"/>
            </a:xfrm>
          </p:grpSpPr>
          <p:sp>
            <p:nvSpPr>
              <p:cNvPr id="41041" name="Text Box 84"/>
              <p:cNvSpPr txBox="1"/>
              <p:nvPr/>
            </p:nvSpPr>
            <p:spPr>
              <a:xfrm>
                <a:off x="1248" y="96"/>
                <a:ext cx="336" cy="292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anchor="t">
                <a:spAutoFit/>
              </a:bodyPr>
              <a:p>
                <a:pPr>
                  <a:spcBef>
                    <a:spcPct val="50000"/>
                  </a:spcBef>
                </a:pPr>
                <a:r>
                  <a:rPr lang="zh-CN" altLang="en-US" sz="24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t</a:t>
                </a:r>
                <a:endParaRPr lang="zh-CN" altLang="en-US" sz="2400" baseline="-25000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grpSp>
            <p:nvGrpSpPr>
              <p:cNvPr id="41042" name="Group 85"/>
              <p:cNvGrpSpPr/>
              <p:nvPr/>
            </p:nvGrpSpPr>
            <p:grpSpPr>
              <a:xfrm>
                <a:off x="0" y="0"/>
                <a:ext cx="1392" cy="816"/>
                <a:chOff x="0" y="0"/>
                <a:chExt cx="1392" cy="816"/>
              </a:xfrm>
            </p:grpSpPr>
            <p:sp>
              <p:nvSpPr>
                <p:cNvPr id="41043" name="Line 86"/>
                <p:cNvSpPr/>
                <p:nvPr/>
              </p:nvSpPr>
              <p:spPr>
                <a:xfrm flipV="1">
                  <a:off x="192" y="0"/>
                  <a:ext cx="0" cy="816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 w="med" len="med"/>
                </a:ln>
              </p:spPr>
            </p:sp>
            <p:sp>
              <p:nvSpPr>
                <p:cNvPr id="41044" name="Line 87"/>
                <p:cNvSpPr/>
                <p:nvPr/>
              </p:nvSpPr>
              <p:spPr>
                <a:xfrm>
                  <a:off x="48" y="432"/>
                  <a:ext cx="1344" cy="0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 w="med" len="med"/>
                </a:ln>
              </p:spPr>
            </p:sp>
            <p:grpSp>
              <p:nvGrpSpPr>
                <p:cNvPr id="41045" name="Group 88"/>
                <p:cNvGrpSpPr/>
                <p:nvPr/>
              </p:nvGrpSpPr>
              <p:grpSpPr>
                <a:xfrm>
                  <a:off x="192" y="240"/>
                  <a:ext cx="192" cy="384"/>
                  <a:chOff x="0" y="0"/>
                  <a:chExt cx="192" cy="384"/>
                </a:xfrm>
              </p:grpSpPr>
              <p:sp>
                <p:nvSpPr>
                  <p:cNvPr id="41046" name="Line 89"/>
                  <p:cNvSpPr/>
                  <p:nvPr/>
                </p:nvSpPr>
                <p:spPr>
                  <a:xfrm>
                    <a:off x="0" y="0"/>
                    <a:ext cx="96" cy="0"/>
                  </a:xfrm>
                  <a:prstGeom prst="line">
                    <a:avLst/>
                  </a:prstGeom>
                  <a:ln w="28575" cap="flat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  <p:sp>
                <p:nvSpPr>
                  <p:cNvPr id="41047" name="Line 90"/>
                  <p:cNvSpPr/>
                  <p:nvPr/>
                </p:nvSpPr>
                <p:spPr>
                  <a:xfrm>
                    <a:off x="96" y="0"/>
                    <a:ext cx="0" cy="384"/>
                  </a:xfrm>
                  <a:prstGeom prst="line">
                    <a:avLst/>
                  </a:prstGeom>
                  <a:ln w="28575" cap="flat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  <p:sp>
                <p:nvSpPr>
                  <p:cNvPr id="41048" name="Line 91"/>
                  <p:cNvSpPr/>
                  <p:nvPr/>
                </p:nvSpPr>
                <p:spPr>
                  <a:xfrm>
                    <a:off x="96" y="384"/>
                    <a:ext cx="96" cy="0"/>
                  </a:xfrm>
                  <a:prstGeom prst="line">
                    <a:avLst/>
                  </a:prstGeom>
                  <a:ln w="28575" cap="flat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  <p:sp>
                <p:nvSpPr>
                  <p:cNvPr id="41049" name="Line 92"/>
                  <p:cNvSpPr/>
                  <p:nvPr/>
                </p:nvSpPr>
                <p:spPr>
                  <a:xfrm>
                    <a:off x="192" y="0"/>
                    <a:ext cx="0" cy="384"/>
                  </a:xfrm>
                  <a:prstGeom prst="line">
                    <a:avLst/>
                  </a:prstGeom>
                  <a:ln w="28575" cap="flat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</p:grpSp>
            <p:grpSp>
              <p:nvGrpSpPr>
                <p:cNvPr id="41050" name="Group 93"/>
                <p:cNvGrpSpPr/>
                <p:nvPr/>
              </p:nvGrpSpPr>
              <p:grpSpPr>
                <a:xfrm>
                  <a:off x="384" y="240"/>
                  <a:ext cx="192" cy="384"/>
                  <a:chOff x="0" y="0"/>
                  <a:chExt cx="192" cy="384"/>
                </a:xfrm>
              </p:grpSpPr>
              <p:sp>
                <p:nvSpPr>
                  <p:cNvPr id="41051" name="Line 94"/>
                  <p:cNvSpPr/>
                  <p:nvPr/>
                </p:nvSpPr>
                <p:spPr>
                  <a:xfrm>
                    <a:off x="0" y="0"/>
                    <a:ext cx="96" cy="0"/>
                  </a:xfrm>
                  <a:prstGeom prst="line">
                    <a:avLst/>
                  </a:prstGeom>
                  <a:ln w="28575" cap="flat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  <p:sp>
                <p:nvSpPr>
                  <p:cNvPr id="41052" name="Line 95"/>
                  <p:cNvSpPr/>
                  <p:nvPr/>
                </p:nvSpPr>
                <p:spPr>
                  <a:xfrm>
                    <a:off x="96" y="0"/>
                    <a:ext cx="0" cy="384"/>
                  </a:xfrm>
                  <a:prstGeom prst="line">
                    <a:avLst/>
                  </a:prstGeom>
                  <a:ln w="28575" cap="flat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  <p:sp>
                <p:nvSpPr>
                  <p:cNvPr id="41053" name="Line 96"/>
                  <p:cNvSpPr/>
                  <p:nvPr/>
                </p:nvSpPr>
                <p:spPr>
                  <a:xfrm>
                    <a:off x="96" y="384"/>
                    <a:ext cx="96" cy="0"/>
                  </a:xfrm>
                  <a:prstGeom prst="line">
                    <a:avLst/>
                  </a:prstGeom>
                  <a:ln w="28575" cap="flat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  <p:sp>
                <p:nvSpPr>
                  <p:cNvPr id="41054" name="Line 97"/>
                  <p:cNvSpPr/>
                  <p:nvPr/>
                </p:nvSpPr>
                <p:spPr>
                  <a:xfrm>
                    <a:off x="192" y="0"/>
                    <a:ext cx="0" cy="384"/>
                  </a:xfrm>
                  <a:prstGeom prst="line">
                    <a:avLst/>
                  </a:prstGeom>
                  <a:ln w="28575" cap="flat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</p:grpSp>
            <p:grpSp>
              <p:nvGrpSpPr>
                <p:cNvPr id="41055" name="Group 98"/>
                <p:cNvGrpSpPr/>
                <p:nvPr/>
              </p:nvGrpSpPr>
              <p:grpSpPr>
                <a:xfrm>
                  <a:off x="576" y="240"/>
                  <a:ext cx="192" cy="384"/>
                  <a:chOff x="0" y="0"/>
                  <a:chExt cx="192" cy="384"/>
                </a:xfrm>
              </p:grpSpPr>
              <p:sp>
                <p:nvSpPr>
                  <p:cNvPr id="41056" name="Line 99"/>
                  <p:cNvSpPr/>
                  <p:nvPr/>
                </p:nvSpPr>
                <p:spPr>
                  <a:xfrm>
                    <a:off x="0" y="0"/>
                    <a:ext cx="96" cy="0"/>
                  </a:xfrm>
                  <a:prstGeom prst="line">
                    <a:avLst/>
                  </a:prstGeom>
                  <a:ln w="28575" cap="flat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  <p:sp>
                <p:nvSpPr>
                  <p:cNvPr id="41057" name="Line 100"/>
                  <p:cNvSpPr/>
                  <p:nvPr/>
                </p:nvSpPr>
                <p:spPr>
                  <a:xfrm>
                    <a:off x="96" y="0"/>
                    <a:ext cx="0" cy="384"/>
                  </a:xfrm>
                  <a:prstGeom prst="line">
                    <a:avLst/>
                  </a:prstGeom>
                  <a:ln w="28575" cap="flat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  <p:sp>
                <p:nvSpPr>
                  <p:cNvPr id="41058" name="Line 101"/>
                  <p:cNvSpPr/>
                  <p:nvPr/>
                </p:nvSpPr>
                <p:spPr>
                  <a:xfrm>
                    <a:off x="96" y="384"/>
                    <a:ext cx="96" cy="0"/>
                  </a:xfrm>
                  <a:prstGeom prst="line">
                    <a:avLst/>
                  </a:prstGeom>
                  <a:ln w="28575" cap="flat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  <p:sp>
                <p:nvSpPr>
                  <p:cNvPr id="41059" name="Line 102"/>
                  <p:cNvSpPr/>
                  <p:nvPr/>
                </p:nvSpPr>
                <p:spPr>
                  <a:xfrm>
                    <a:off x="192" y="0"/>
                    <a:ext cx="0" cy="384"/>
                  </a:xfrm>
                  <a:prstGeom prst="line">
                    <a:avLst/>
                  </a:prstGeom>
                  <a:ln w="28575" cap="flat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</p:grpSp>
            <p:grpSp>
              <p:nvGrpSpPr>
                <p:cNvPr id="41060" name="Group 103"/>
                <p:cNvGrpSpPr/>
                <p:nvPr/>
              </p:nvGrpSpPr>
              <p:grpSpPr>
                <a:xfrm>
                  <a:off x="768" y="240"/>
                  <a:ext cx="192" cy="384"/>
                  <a:chOff x="0" y="0"/>
                  <a:chExt cx="192" cy="384"/>
                </a:xfrm>
              </p:grpSpPr>
              <p:sp>
                <p:nvSpPr>
                  <p:cNvPr id="41061" name="Line 104"/>
                  <p:cNvSpPr/>
                  <p:nvPr/>
                </p:nvSpPr>
                <p:spPr>
                  <a:xfrm>
                    <a:off x="0" y="0"/>
                    <a:ext cx="96" cy="0"/>
                  </a:xfrm>
                  <a:prstGeom prst="line">
                    <a:avLst/>
                  </a:prstGeom>
                  <a:ln w="28575" cap="flat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  <p:sp>
                <p:nvSpPr>
                  <p:cNvPr id="41062" name="Line 105"/>
                  <p:cNvSpPr/>
                  <p:nvPr/>
                </p:nvSpPr>
                <p:spPr>
                  <a:xfrm>
                    <a:off x="96" y="0"/>
                    <a:ext cx="0" cy="384"/>
                  </a:xfrm>
                  <a:prstGeom prst="line">
                    <a:avLst/>
                  </a:prstGeom>
                  <a:ln w="28575" cap="flat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  <p:sp>
                <p:nvSpPr>
                  <p:cNvPr id="41063" name="Line 106"/>
                  <p:cNvSpPr/>
                  <p:nvPr/>
                </p:nvSpPr>
                <p:spPr>
                  <a:xfrm>
                    <a:off x="96" y="384"/>
                    <a:ext cx="96" cy="0"/>
                  </a:xfrm>
                  <a:prstGeom prst="line">
                    <a:avLst/>
                  </a:prstGeom>
                  <a:ln w="28575" cap="flat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  <p:sp>
                <p:nvSpPr>
                  <p:cNvPr id="41064" name="Line 107"/>
                  <p:cNvSpPr/>
                  <p:nvPr/>
                </p:nvSpPr>
                <p:spPr>
                  <a:xfrm>
                    <a:off x="192" y="0"/>
                    <a:ext cx="0" cy="384"/>
                  </a:xfrm>
                  <a:prstGeom prst="line">
                    <a:avLst/>
                  </a:prstGeom>
                  <a:ln w="28575" cap="flat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</p:grpSp>
            <p:grpSp>
              <p:nvGrpSpPr>
                <p:cNvPr id="41065" name="Group 108"/>
                <p:cNvGrpSpPr/>
                <p:nvPr/>
              </p:nvGrpSpPr>
              <p:grpSpPr>
                <a:xfrm>
                  <a:off x="960" y="240"/>
                  <a:ext cx="192" cy="384"/>
                  <a:chOff x="0" y="0"/>
                  <a:chExt cx="192" cy="384"/>
                </a:xfrm>
              </p:grpSpPr>
              <p:sp>
                <p:nvSpPr>
                  <p:cNvPr id="41066" name="Line 109"/>
                  <p:cNvSpPr/>
                  <p:nvPr/>
                </p:nvSpPr>
                <p:spPr>
                  <a:xfrm>
                    <a:off x="0" y="0"/>
                    <a:ext cx="96" cy="0"/>
                  </a:xfrm>
                  <a:prstGeom prst="line">
                    <a:avLst/>
                  </a:prstGeom>
                  <a:ln w="28575" cap="flat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  <p:sp>
                <p:nvSpPr>
                  <p:cNvPr id="41067" name="Line 110"/>
                  <p:cNvSpPr/>
                  <p:nvPr/>
                </p:nvSpPr>
                <p:spPr>
                  <a:xfrm>
                    <a:off x="96" y="0"/>
                    <a:ext cx="0" cy="384"/>
                  </a:xfrm>
                  <a:prstGeom prst="line">
                    <a:avLst/>
                  </a:prstGeom>
                  <a:ln w="28575" cap="flat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  <p:sp>
                <p:nvSpPr>
                  <p:cNvPr id="41068" name="Line 111"/>
                  <p:cNvSpPr/>
                  <p:nvPr/>
                </p:nvSpPr>
                <p:spPr>
                  <a:xfrm>
                    <a:off x="96" y="384"/>
                    <a:ext cx="96" cy="0"/>
                  </a:xfrm>
                  <a:prstGeom prst="line">
                    <a:avLst/>
                  </a:prstGeom>
                  <a:ln w="28575" cap="flat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  <p:sp>
                <p:nvSpPr>
                  <p:cNvPr id="41069" name="Line 112"/>
                  <p:cNvSpPr/>
                  <p:nvPr/>
                </p:nvSpPr>
                <p:spPr>
                  <a:xfrm>
                    <a:off x="192" y="0"/>
                    <a:ext cx="0" cy="384"/>
                  </a:xfrm>
                  <a:prstGeom prst="line">
                    <a:avLst/>
                  </a:prstGeom>
                  <a:ln w="28575" cap="flat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</p:grpSp>
            <p:sp>
              <p:nvSpPr>
                <p:cNvPr id="41070" name="Text Box 113"/>
                <p:cNvSpPr txBox="1"/>
                <p:nvPr/>
              </p:nvSpPr>
              <p:spPr>
                <a:xfrm>
                  <a:off x="0" y="432"/>
                  <a:ext cx="336" cy="292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>
                  <a:spAutoFit/>
                </a:bodyPr>
                <a:p>
                  <a:pPr>
                    <a:spcBef>
                      <a:spcPct val="50000"/>
                    </a:spcBef>
                  </a:pPr>
                  <a:r>
                    <a:rPr lang="zh-CN" altLang="en-US" sz="24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0</a:t>
                  </a:r>
                  <a:endParaRPr lang="zh-CN" altLang="en-US" sz="2400" baseline="-25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</p:grpSp>
        <p:sp>
          <p:nvSpPr>
            <p:cNvPr id="41071" name="Line 114"/>
            <p:cNvSpPr/>
            <p:nvPr/>
          </p:nvSpPr>
          <p:spPr>
            <a:xfrm>
              <a:off x="2736" y="480"/>
              <a:ext cx="0" cy="192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41072" name="Line 115"/>
            <p:cNvSpPr/>
            <p:nvPr/>
          </p:nvSpPr>
          <p:spPr>
            <a:xfrm flipV="1">
              <a:off x="2736" y="768"/>
              <a:ext cx="0" cy="24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41073" name="Line 116"/>
            <p:cNvSpPr/>
            <p:nvPr/>
          </p:nvSpPr>
          <p:spPr>
            <a:xfrm>
              <a:off x="3600" y="576"/>
              <a:ext cx="0" cy="288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41074" name="Text Box 117"/>
            <p:cNvSpPr txBox="1"/>
            <p:nvPr/>
          </p:nvSpPr>
          <p:spPr>
            <a:xfrm>
              <a:off x="3360" y="576"/>
              <a:ext cx="432" cy="291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sz="2400" dirty="0">
                  <a:solidFill>
                    <a:srgbClr val="0000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r>
                <a:rPr lang="zh-CN" altLang="en-US" sz="2400" baseline="-25000" dirty="0">
                  <a:solidFill>
                    <a:srgbClr val="0000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L</a:t>
              </a:r>
              <a:endParaRPr lang="zh-CN" altLang="en-US" sz="2400" baseline="-25000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1075" name="Line 118"/>
            <p:cNvSpPr/>
            <p:nvPr/>
          </p:nvSpPr>
          <p:spPr>
            <a:xfrm>
              <a:off x="1776" y="1632"/>
              <a:ext cx="0" cy="384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41076" name="Text Box 119"/>
            <p:cNvSpPr txBox="1"/>
            <p:nvPr/>
          </p:nvSpPr>
          <p:spPr>
            <a:xfrm>
              <a:off x="1824" y="1680"/>
              <a:ext cx="288" cy="292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r>
                <a:rPr lang="zh-CN" altLang="en-US" sz="2400" baseline="-25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0</a:t>
              </a:r>
              <a:endParaRPr lang="zh-CN" altLang="en-US" sz="2400" baseline="-250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1077" name="Rectangle 120"/>
            <p:cNvSpPr/>
            <p:nvPr/>
          </p:nvSpPr>
          <p:spPr>
            <a:xfrm>
              <a:off x="288" y="336"/>
              <a:ext cx="1680" cy="2112"/>
            </a:xfrm>
            <a:prstGeom prst="rect">
              <a:avLst/>
            </a:prstGeom>
            <a:noFill/>
            <a:ln w="28575" cap="flat" cmpd="sng">
              <a:solidFill>
                <a:schemeClr val="accent2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1078" name="Rectangle 121"/>
            <p:cNvSpPr/>
            <p:nvPr/>
          </p:nvSpPr>
          <p:spPr>
            <a:xfrm>
              <a:off x="2064" y="336"/>
              <a:ext cx="864" cy="2448"/>
            </a:xfrm>
            <a:prstGeom prst="rect">
              <a:avLst/>
            </a:prstGeom>
            <a:noFill/>
            <a:ln w="28575" cap="flat" cmpd="sng">
              <a:solidFill>
                <a:srgbClr val="8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1079" name="Rectangle 122"/>
            <p:cNvSpPr/>
            <p:nvPr/>
          </p:nvSpPr>
          <p:spPr>
            <a:xfrm>
              <a:off x="2688" y="240"/>
              <a:ext cx="1344" cy="2640"/>
            </a:xfrm>
            <a:prstGeom prst="rect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1080" name="Text Box 123"/>
            <p:cNvSpPr txBox="1"/>
            <p:nvPr/>
          </p:nvSpPr>
          <p:spPr>
            <a:xfrm>
              <a:off x="720" y="0"/>
              <a:ext cx="816" cy="292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sz="2400" dirty="0">
                  <a:solidFill>
                    <a:schemeClr val="accent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V/I变换</a:t>
              </a:r>
              <a:endParaRPr lang="zh-CN" altLang="en-US" sz="2400" dirty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1081" name="Text Box 124"/>
            <p:cNvSpPr txBox="1"/>
            <p:nvPr/>
          </p:nvSpPr>
          <p:spPr>
            <a:xfrm>
              <a:off x="4128" y="192"/>
              <a:ext cx="912" cy="291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sz="2400" dirty="0">
                  <a:solidFill>
                    <a:srgbClr val="0000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隔离输出</a:t>
              </a:r>
              <a:endParaRPr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1082" name="Text Box 125"/>
            <p:cNvSpPr txBox="1"/>
            <p:nvPr/>
          </p:nvSpPr>
          <p:spPr>
            <a:xfrm>
              <a:off x="1920" y="0"/>
              <a:ext cx="624" cy="292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sz="2400" dirty="0">
                  <a:solidFill>
                    <a:srgbClr val="0000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调制</a:t>
              </a:r>
              <a:endParaRPr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aphicFrame>
        <p:nvGraphicFramePr>
          <p:cNvPr id="41083" name="对象 1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566738" y="4708525"/>
          <a:ext cx="490537" cy="52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68" name="" r:id="rId1" imgW="215900" imgH="228600" progId="Equation.KSEE3">
                  <p:embed/>
                </p:oleObj>
              </mc:Choice>
              <mc:Fallback>
                <p:oleObj name="" r:id="rId1" imgW="215900" imgH="228600" progId="Equation.KSEE3">
                  <p:embed/>
                  <p:pic>
                    <p:nvPicPr>
                      <p:cNvPr id="0" name="图片 3167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66738" y="4708525"/>
                        <a:ext cx="490537" cy="5207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" name="直接连接符 1"/>
          <p:cNvCxnSpPr/>
          <p:nvPr/>
        </p:nvCxnSpPr>
        <p:spPr>
          <a:xfrm>
            <a:off x="4979988" y="5013325"/>
            <a:ext cx="0" cy="4318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085" name="Rectangle 2"/>
          <p:cNvSpPr/>
          <p:nvPr/>
        </p:nvSpPr>
        <p:spPr>
          <a:xfrm>
            <a:off x="2511425" y="177800"/>
            <a:ext cx="3968750" cy="358775"/>
          </a:xfrm>
          <a:prstGeom prst="rect">
            <a:avLst/>
          </a:prstGeom>
          <a:gradFill rotWithShape="1">
            <a:gsLst>
              <a:gs pos="0">
                <a:srgbClr val="3399FF"/>
              </a:gs>
              <a:gs pos="100000">
                <a:srgbClr val="0000FF"/>
              </a:gs>
            </a:gsLst>
            <a:lin ang="5400000" scaled="1"/>
            <a:tileRect/>
          </a:gradFill>
          <a:ln w="9525">
            <a:noFill/>
          </a:ln>
        </p:spPr>
        <p:txBody>
          <a:bodyPr anchor="ctr"/>
          <a:p>
            <a:pPr algn="ctr"/>
            <a:r>
              <a:rPr lang="zh-CN" altLang="en-US" sz="3200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温度变送器</a:t>
            </a:r>
            <a:endParaRPr lang="zh-CN" altLang="en-US" sz="3200" dirty="0">
              <a:solidFill>
                <a:schemeClr val="bg1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41086" name="AutoShape 3"/>
          <p:cNvSpPr/>
          <p:nvPr/>
        </p:nvSpPr>
        <p:spPr>
          <a:xfrm>
            <a:off x="1552575" y="0"/>
            <a:ext cx="936625" cy="865188"/>
          </a:xfrm>
          <a:prstGeom prst="flowChartDecision">
            <a:avLst/>
          </a:prstGeom>
          <a:gradFill rotWithShape="1">
            <a:gsLst>
              <a:gs pos="0">
                <a:srgbClr val="3366FF"/>
              </a:gs>
              <a:gs pos="100000">
                <a:srgbClr val="182F76"/>
              </a:gs>
            </a:gsLst>
            <a:path path="shape">
              <a:fillToRect l="50000" t="50000" r="50000" b="50000"/>
            </a:path>
            <a:tileRect/>
          </a:gradFill>
          <a:ln w="76200" cap="flat" cmpd="tri">
            <a:solidFill>
              <a:srgbClr val="FF99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3.4</a:t>
            </a:r>
            <a:endParaRPr lang="en-US" altLang="zh-CN" sz="2000" dirty="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slow" advClick="0">
    <p:wedg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graphicFrame>
        <p:nvGraphicFramePr>
          <p:cNvPr id="41986" name="对象 1"/>
          <p:cNvGraphicFramePr/>
          <p:nvPr/>
        </p:nvGraphicFramePr>
        <p:xfrm>
          <a:off x="211138" y="1403350"/>
          <a:ext cx="4329112" cy="3881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67" name="" r:id="rId1" imgW="6057900" imgH="4562475" progId="Paint.Picture">
                  <p:embed/>
                </p:oleObj>
              </mc:Choice>
              <mc:Fallback>
                <p:oleObj name="" r:id="rId1" imgW="6057900" imgH="4562475" progId="Paint.Picture">
                  <p:embed/>
                  <p:pic>
                    <p:nvPicPr>
                      <p:cNvPr id="0" name="图片 316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11138" y="1403350"/>
                        <a:ext cx="4329112" cy="388143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987" name="文本框 4"/>
          <p:cNvSpPr txBox="1"/>
          <p:nvPr/>
        </p:nvSpPr>
        <p:spPr>
          <a:xfrm>
            <a:off x="735013" y="865188"/>
            <a:ext cx="3532187" cy="522287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>
              <a:spcBef>
                <a:spcPct val="50000"/>
              </a:spcBef>
            </a:pPr>
            <a:r>
              <a:rPr lang="zh-CN" altLang="en-US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（1）调制 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 I</a:t>
            </a:r>
            <a:r>
              <a:rPr lang="zh-CN" altLang="en-US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→ I</a:t>
            </a:r>
            <a:r>
              <a:rPr lang="zh-CN" altLang="en-US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、I</a:t>
            </a:r>
            <a:r>
              <a:rPr lang="zh-CN" altLang="en-US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546600" y="989013"/>
            <a:ext cx="2174875" cy="398462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正半波等效电路</a:t>
            </a:r>
            <a:endParaRPr lang="en-US" altLang="zh-CN" sz="20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6926263" y="989013"/>
            <a:ext cx="2147887" cy="398462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负半波等效电路</a:t>
            </a:r>
            <a:endParaRPr lang="en-US" altLang="zh-CN" sz="2000" dirty="0">
              <a:latin typeface="Times New Roman" panose="02020603050405020304" pitchFamily="18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79873" name="Text Box 2"/>
          <p:cNvSpPr txBox="1"/>
          <p:nvPr/>
        </p:nvSpPr>
        <p:spPr>
          <a:xfrm>
            <a:off x="463550" y="5497513"/>
            <a:ext cx="7920038" cy="4603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</a:rPr>
              <a:t>思考：电流值取决什么参数。供电电源是何种电源？</a:t>
            </a:r>
            <a:endParaRPr lang="zh-CN" altLang="en-US" sz="24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pSp>
        <p:nvGrpSpPr>
          <p:cNvPr id="71" name="组合 70"/>
          <p:cNvGrpSpPr/>
          <p:nvPr/>
        </p:nvGrpSpPr>
        <p:grpSpPr>
          <a:xfrm>
            <a:off x="4549775" y="1612900"/>
            <a:ext cx="1820863" cy="3200400"/>
            <a:chOff x="7143" y="2564"/>
            <a:chExt cx="2868" cy="5038"/>
          </a:xfrm>
        </p:grpSpPr>
        <p:grpSp>
          <p:nvGrpSpPr>
            <p:cNvPr id="41992" name="组合 33"/>
            <p:cNvGrpSpPr/>
            <p:nvPr/>
          </p:nvGrpSpPr>
          <p:grpSpPr>
            <a:xfrm>
              <a:off x="7143" y="2564"/>
              <a:ext cx="2869" cy="5038"/>
              <a:chOff x="7428" y="1714"/>
              <a:chExt cx="2869" cy="5038"/>
            </a:xfrm>
          </p:grpSpPr>
          <p:sp>
            <p:nvSpPr>
              <p:cNvPr id="7" name="矩形 6"/>
              <p:cNvSpPr/>
              <p:nvPr/>
            </p:nvSpPr>
            <p:spPr>
              <a:xfrm>
                <a:off x="9205" y="2884"/>
                <a:ext cx="227" cy="64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 fontAlgn="base"/>
                <a:endParaRPr lang="zh-CN" altLang="en-US" strike="noStrike" noProof="1"/>
              </a:p>
            </p:txBody>
          </p:sp>
          <p:cxnSp>
            <p:nvCxnSpPr>
              <p:cNvPr id="8" name="直接连接符 7"/>
              <p:cNvCxnSpPr/>
              <p:nvPr/>
            </p:nvCxnSpPr>
            <p:spPr>
              <a:xfrm>
                <a:off x="8634" y="3977"/>
                <a:ext cx="0" cy="794"/>
              </a:xfrm>
              <a:prstGeom prst="line">
                <a:avLst/>
              </a:prstGeom>
              <a:ln w="28575" cmpd="sng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直接连接符 8"/>
              <p:cNvCxnSpPr/>
              <p:nvPr/>
            </p:nvCxnSpPr>
            <p:spPr>
              <a:xfrm>
                <a:off x="7953" y="4374"/>
                <a:ext cx="681" cy="0"/>
              </a:xfrm>
              <a:prstGeom prst="line">
                <a:avLst/>
              </a:prstGeom>
              <a:ln w="28575" cmpd="sng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直接连接符 9"/>
              <p:cNvCxnSpPr/>
              <p:nvPr/>
            </p:nvCxnSpPr>
            <p:spPr>
              <a:xfrm flipV="1">
                <a:off x="8634" y="3977"/>
                <a:ext cx="681" cy="343"/>
              </a:xfrm>
              <a:prstGeom prst="line">
                <a:avLst/>
              </a:prstGeom>
              <a:ln w="28575" cmpd="sng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直接箭头连接符 10"/>
              <p:cNvCxnSpPr/>
              <p:nvPr/>
            </p:nvCxnSpPr>
            <p:spPr>
              <a:xfrm>
                <a:off x="8630" y="4522"/>
                <a:ext cx="685" cy="362"/>
              </a:xfrm>
              <a:prstGeom prst="straightConnector1">
                <a:avLst/>
              </a:prstGeom>
              <a:ln w="28575" cmpd="sng">
                <a:solidFill>
                  <a:schemeClr val="tx1"/>
                </a:solidFill>
                <a:prstDash val="solid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直接连接符 11"/>
              <p:cNvCxnSpPr/>
              <p:nvPr/>
            </p:nvCxnSpPr>
            <p:spPr>
              <a:xfrm flipH="1" flipV="1">
                <a:off x="9304" y="3532"/>
                <a:ext cx="11" cy="445"/>
              </a:xfrm>
              <a:prstGeom prst="line">
                <a:avLst/>
              </a:prstGeom>
              <a:ln w="28575" cmpd="sng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直接连接符 12"/>
              <p:cNvCxnSpPr/>
              <p:nvPr/>
            </p:nvCxnSpPr>
            <p:spPr>
              <a:xfrm flipV="1">
                <a:off x="9316" y="2264"/>
                <a:ext cx="6" cy="620"/>
              </a:xfrm>
              <a:prstGeom prst="line">
                <a:avLst/>
              </a:prstGeom>
              <a:ln w="28575" cmpd="sng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矩形 13"/>
              <p:cNvSpPr/>
              <p:nvPr/>
            </p:nvSpPr>
            <p:spPr>
              <a:xfrm>
                <a:off x="9198" y="5313"/>
                <a:ext cx="227" cy="64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 fontAlgn="base"/>
                <a:endParaRPr lang="zh-CN" altLang="en-US" strike="noStrike" noProof="1"/>
              </a:p>
            </p:txBody>
          </p:sp>
          <p:cxnSp>
            <p:nvCxnSpPr>
              <p:cNvPr id="15" name="直接连接符 14"/>
              <p:cNvCxnSpPr/>
              <p:nvPr/>
            </p:nvCxnSpPr>
            <p:spPr>
              <a:xfrm flipH="1" flipV="1">
                <a:off x="9293" y="4868"/>
                <a:ext cx="11" cy="445"/>
              </a:xfrm>
              <a:prstGeom prst="line">
                <a:avLst/>
              </a:prstGeom>
              <a:ln w="28575" cmpd="sng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直接连接符 15"/>
              <p:cNvCxnSpPr/>
              <p:nvPr/>
            </p:nvCxnSpPr>
            <p:spPr>
              <a:xfrm flipH="1" flipV="1">
                <a:off x="9322" y="5961"/>
                <a:ext cx="11" cy="445"/>
              </a:xfrm>
              <a:prstGeom prst="line">
                <a:avLst/>
              </a:prstGeom>
              <a:ln w="28575" cmpd="sng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椭圆 16"/>
              <p:cNvSpPr/>
              <p:nvPr/>
            </p:nvSpPr>
            <p:spPr>
              <a:xfrm>
                <a:off x="9214" y="2037"/>
                <a:ext cx="227" cy="22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 fontAlgn="base"/>
                <a:endParaRPr lang="zh-CN" altLang="en-US" strike="noStrike" noProof="1"/>
              </a:p>
            </p:txBody>
          </p:sp>
          <p:graphicFrame>
            <p:nvGraphicFramePr>
              <p:cNvPr id="42004" name="对象 17">
                <a:hlinkClick r:id="" action="ppaction://ole?verb="/>
              </p:cNvPr>
              <p:cNvGraphicFramePr>
                <a:graphicFrameLocks noChangeAspect="1"/>
              </p:cNvGraphicFramePr>
              <p:nvPr/>
            </p:nvGraphicFramePr>
            <p:xfrm>
              <a:off x="9425" y="1714"/>
              <a:ext cx="873" cy="87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169" name="" r:id="rId3" imgW="228600" imgH="228600" progId="Equation.KSEE3">
                      <p:embed/>
                    </p:oleObj>
                  </mc:Choice>
                  <mc:Fallback>
                    <p:oleObj name="" r:id="rId3" imgW="228600" imgH="228600" progId="Equation.KSEE3">
                      <p:embed/>
                      <p:pic>
                        <p:nvPicPr>
                          <p:cNvPr id="0" name="图片 3168"/>
                          <p:cNvPicPr/>
                          <p:nvPr/>
                        </p:nvPicPr>
                        <p:blipFill>
                          <a:blip r:embed="rId4"/>
                          <a:stretch>
                            <a:fillRect/>
                          </a:stretch>
                        </p:blipFill>
                        <p:spPr>
                          <a:xfrm>
                            <a:off x="9425" y="1714"/>
                            <a:ext cx="873" cy="873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42005" name="对象 18">
                <a:hlinkClick r:id="" action="ppaction://ole?verb="/>
              </p:cNvPr>
              <p:cNvGraphicFramePr>
                <a:graphicFrameLocks noChangeAspect="1"/>
              </p:cNvGraphicFramePr>
              <p:nvPr/>
            </p:nvGraphicFramePr>
            <p:xfrm>
              <a:off x="7427" y="3532"/>
              <a:ext cx="582" cy="87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171" name="" r:id="rId5" imgW="152400" imgH="228600" progId="Equation.KSEE3">
                      <p:embed/>
                    </p:oleObj>
                  </mc:Choice>
                  <mc:Fallback>
                    <p:oleObj name="" r:id="rId5" imgW="152400" imgH="228600" progId="Equation.KSEE3">
                      <p:embed/>
                      <p:pic>
                        <p:nvPicPr>
                          <p:cNvPr id="0" name="图片 3170"/>
                          <p:cNvPicPr/>
                          <p:nvPr/>
                        </p:nvPicPr>
                        <p:blipFill>
                          <a:blip r:embed="rId6"/>
                          <a:stretch>
                            <a:fillRect/>
                          </a:stretch>
                        </p:blipFill>
                        <p:spPr>
                          <a:xfrm>
                            <a:off x="7427" y="3532"/>
                            <a:ext cx="582" cy="873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42006" name="对象 19">
                <a:hlinkClick r:id="" action="ppaction://ole?verb="/>
              </p:cNvPr>
              <p:cNvGraphicFramePr>
                <a:graphicFrameLocks noChangeAspect="1"/>
              </p:cNvGraphicFramePr>
              <p:nvPr/>
            </p:nvGraphicFramePr>
            <p:xfrm>
              <a:off x="8629" y="5313"/>
              <a:ext cx="582" cy="63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170" name="" r:id="rId7" imgW="152400" imgH="165100" progId="Equation.KSEE3">
                      <p:embed/>
                    </p:oleObj>
                  </mc:Choice>
                  <mc:Fallback>
                    <p:oleObj name="" r:id="rId7" imgW="152400" imgH="165100" progId="Equation.KSEE3">
                      <p:embed/>
                      <p:pic>
                        <p:nvPicPr>
                          <p:cNvPr id="0" name="图片 3169"/>
                          <p:cNvPicPr/>
                          <p:nvPr/>
                        </p:nvPicPr>
                        <p:blipFill>
                          <a:blip r:embed="rId8"/>
                          <a:stretch>
                            <a:fillRect/>
                          </a:stretch>
                        </p:blipFill>
                        <p:spPr>
                          <a:xfrm>
                            <a:off x="8629" y="5313"/>
                            <a:ext cx="582" cy="631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42007" name="对象 21">
                <a:hlinkClick r:id="" action="ppaction://ole?verb="/>
              </p:cNvPr>
              <p:cNvGraphicFramePr>
                <a:graphicFrameLocks noChangeAspect="1"/>
              </p:cNvGraphicFramePr>
              <p:nvPr/>
            </p:nvGraphicFramePr>
            <p:xfrm>
              <a:off x="8979" y="4019"/>
              <a:ext cx="1310" cy="82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173" name="" r:id="rId9" imgW="342900" imgH="215900" progId="Equation.KSEE3">
                      <p:embed/>
                    </p:oleObj>
                  </mc:Choice>
                  <mc:Fallback>
                    <p:oleObj name="" r:id="rId9" imgW="342900" imgH="215900" progId="Equation.KSEE3">
                      <p:embed/>
                      <p:pic>
                        <p:nvPicPr>
                          <p:cNvPr id="0" name="图片 3172"/>
                          <p:cNvPicPr/>
                          <p:nvPr/>
                        </p:nvPicPr>
                        <p:blipFill>
                          <a:blip r:embed="rId10"/>
                          <a:stretch>
                            <a:fillRect/>
                          </a:stretch>
                        </p:blipFill>
                        <p:spPr>
                          <a:xfrm>
                            <a:off x="8979" y="4019"/>
                            <a:ext cx="1310" cy="825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42008" name="对象 23">
                <a:hlinkClick r:id="" action="ppaction://ole?verb="/>
              </p:cNvPr>
              <p:cNvGraphicFramePr>
                <a:graphicFrameLocks noChangeAspect="1"/>
              </p:cNvGraphicFramePr>
              <p:nvPr/>
            </p:nvGraphicFramePr>
            <p:xfrm>
              <a:off x="9352" y="2795"/>
              <a:ext cx="923" cy="82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178" name="" r:id="rId11" imgW="241300" imgH="215900" progId="Equation.KSEE3">
                      <p:embed/>
                    </p:oleObj>
                  </mc:Choice>
                  <mc:Fallback>
                    <p:oleObj name="" r:id="rId11" imgW="241300" imgH="215900" progId="Equation.KSEE3">
                      <p:embed/>
                      <p:pic>
                        <p:nvPicPr>
                          <p:cNvPr id="0" name="图片 3177"/>
                          <p:cNvPicPr/>
                          <p:nvPr/>
                        </p:nvPicPr>
                        <p:blipFill>
                          <a:blip r:embed="rId12"/>
                          <a:stretch>
                            <a:fillRect/>
                          </a:stretch>
                        </p:blipFill>
                        <p:spPr>
                          <a:xfrm>
                            <a:off x="9352" y="2795"/>
                            <a:ext cx="923" cy="825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cxnSp>
            <p:nvCxnSpPr>
              <p:cNvPr id="27" name="直接连接符 26"/>
              <p:cNvCxnSpPr/>
              <p:nvPr/>
            </p:nvCxnSpPr>
            <p:spPr>
              <a:xfrm flipH="1" flipV="1">
                <a:off x="9071" y="6406"/>
                <a:ext cx="510" cy="14"/>
              </a:xfrm>
              <a:prstGeom prst="line">
                <a:avLst/>
              </a:prstGeom>
              <a:ln w="28575" cmpd="sng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接连接符 28"/>
              <p:cNvCxnSpPr/>
              <p:nvPr/>
            </p:nvCxnSpPr>
            <p:spPr>
              <a:xfrm flipH="1">
                <a:off x="9179" y="6647"/>
                <a:ext cx="295" cy="0"/>
              </a:xfrm>
              <a:prstGeom prst="line">
                <a:avLst/>
              </a:prstGeom>
              <a:ln w="28575" cmpd="sng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aphicFrame>
            <p:nvGraphicFramePr>
              <p:cNvPr id="42011" name="对象 29">
                <a:hlinkClick r:id="" action="ppaction://ole?verb="/>
              </p:cNvPr>
              <p:cNvGraphicFramePr>
                <a:graphicFrameLocks noChangeAspect="1"/>
              </p:cNvGraphicFramePr>
              <p:nvPr/>
            </p:nvGraphicFramePr>
            <p:xfrm>
              <a:off x="8634" y="6073"/>
              <a:ext cx="485" cy="67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174" name="" r:id="rId13" imgW="127000" imgH="177165" progId="Equation.KSEE3">
                      <p:embed/>
                    </p:oleObj>
                  </mc:Choice>
                  <mc:Fallback>
                    <p:oleObj name="" r:id="rId13" imgW="127000" imgH="177165" progId="Equation.KSEE3">
                      <p:embed/>
                      <p:pic>
                        <p:nvPicPr>
                          <p:cNvPr id="0" name="图片 3173"/>
                          <p:cNvPicPr/>
                          <p:nvPr/>
                        </p:nvPicPr>
                        <p:blipFill>
                          <a:blip r:embed="rId14"/>
                          <a:stretch>
                            <a:fillRect/>
                          </a:stretch>
                        </p:blipFill>
                        <p:spPr>
                          <a:xfrm>
                            <a:off x="8634" y="6073"/>
                            <a:ext cx="485" cy="678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42012" name="对象 31">
                <a:hlinkClick r:id="" action="ppaction://ole?verb="/>
              </p:cNvPr>
              <p:cNvGraphicFramePr>
                <a:graphicFrameLocks noChangeAspect="1"/>
              </p:cNvGraphicFramePr>
              <p:nvPr/>
            </p:nvGraphicFramePr>
            <p:xfrm>
              <a:off x="8586" y="1980"/>
              <a:ext cx="485" cy="53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175" name="" r:id="rId15" imgW="127000" imgH="139700" progId="Equation.KSEE3">
                      <p:embed/>
                    </p:oleObj>
                  </mc:Choice>
                  <mc:Fallback>
                    <p:oleObj name="" r:id="rId15" imgW="127000" imgH="139700" progId="Equation.KSEE3">
                      <p:embed/>
                      <p:pic>
                        <p:nvPicPr>
                          <p:cNvPr id="0" name="图片 3174"/>
                          <p:cNvPicPr/>
                          <p:nvPr/>
                        </p:nvPicPr>
                        <p:blipFill>
                          <a:blip r:embed="rId16"/>
                          <a:stretch>
                            <a:fillRect/>
                          </a:stretch>
                        </p:blipFill>
                        <p:spPr>
                          <a:xfrm>
                            <a:off x="8586" y="1980"/>
                            <a:ext cx="485" cy="535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aphicFrame>
          <p:nvGraphicFramePr>
            <p:cNvPr id="42013" name="对象 64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8130" y="3669"/>
            <a:ext cx="534" cy="8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77" name="" r:id="rId17" imgW="139700" imgH="215900" progId="Equation.KSEE3">
                    <p:embed/>
                  </p:oleObj>
                </mc:Choice>
                <mc:Fallback>
                  <p:oleObj name="" r:id="rId17" imgW="139700" imgH="215900" progId="Equation.KSEE3">
                    <p:embed/>
                    <p:pic>
                      <p:nvPicPr>
                        <p:cNvPr id="0" name="图片 3176"/>
                        <p:cNvPicPr/>
                        <p:nvPr/>
                      </p:nvPicPr>
                      <p:blipFill>
                        <a:blip r:embed="rId18"/>
                        <a:stretch>
                          <a:fillRect/>
                        </a:stretch>
                      </p:blipFill>
                      <p:spPr>
                        <a:xfrm>
                          <a:off x="8130" y="3669"/>
                          <a:ext cx="534" cy="825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69" name="直接箭头连接符 68"/>
            <p:cNvCxnSpPr/>
            <p:nvPr/>
          </p:nvCxnSpPr>
          <p:spPr>
            <a:xfrm>
              <a:off x="8788" y="3472"/>
              <a:ext cx="0" cy="1021"/>
            </a:xfrm>
            <a:prstGeom prst="straightConnector1">
              <a:avLst/>
            </a:prstGeom>
            <a:ln w="22225" cmpd="sng">
              <a:solidFill>
                <a:schemeClr val="tx1"/>
              </a:solidFill>
              <a:prstDash val="soli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2" name="组合 71"/>
          <p:cNvGrpSpPr/>
          <p:nvPr/>
        </p:nvGrpSpPr>
        <p:grpSpPr>
          <a:xfrm>
            <a:off x="6926263" y="1628775"/>
            <a:ext cx="1822450" cy="3198813"/>
            <a:chOff x="10908" y="2564"/>
            <a:chExt cx="2870" cy="5038"/>
          </a:xfrm>
        </p:grpSpPr>
        <p:grpSp>
          <p:nvGrpSpPr>
            <p:cNvPr id="42016" name="组合 63"/>
            <p:cNvGrpSpPr/>
            <p:nvPr/>
          </p:nvGrpSpPr>
          <p:grpSpPr>
            <a:xfrm>
              <a:off x="10908" y="2564"/>
              <a:ext cx="2871" cy="5038"/>
              <a:chOff x="10908" y="2564"/>
              <a:chExt cx="2871" cy="5038"/>
            </a:xfrm>
          </p:grpSpPr>
          <p:sp>
            <p:nvSpPr>
              <p:cNvPr id="36" name="矩形 35"/>
              <p:cNvSpPr/>
              <p:nvPr/>
            </p:nvSpPr>
            <p:spPr>
              <a:xfrm>
                <a:off x="12685" y="3734"/>
                <a:ext cx="227" cy="64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 fontAlgn="base"/>
                <a:endParaRPr lang="zh-CN" altLang="en-US" strike="noStrike" noProof="1"/>
              </a:p>
            </p:txBody>
          </p:sp>
          <p:cxnSp>
            <p:nvCxnSpPr>
              <p:cNvPr id="37" name="直接连接符 36"/>
              <p:cNvCxnSpPr/>
              <p:nvPr/>
            </p:nvCxnSpPr>
            <p:spPr>
              <a:xfrm>
                <a:off x="12114" y="4827"/>
                <a:ext cx="0" cy="794"/>
              </a:xfrm>
              <a:prstGeom prst="line">
                <a:avLst/>
              </a:prstGeom>
              <a:ln w="28575" cmpd="sng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直接连接符 37"/>
              <p:cNvCxnSpPr/>
              <p:nvPr/>
            </p:nvCxnSpPr>
            <p:spPr>
              <a:xfrm>
                <a:off x="11433" y="5224"/>
                <a:ext cx="681" cy="0"/>
              </a:xfrm>
              <a:prstGeom prst="line">
                <a:avLst/>
              </a:prstGeom>
              <a:ln w="28575" cmpd="sng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直接连接符 38"/>
              <p:cNvCxnSpPr/>
              <p:nvPr/>
            </p:nvCxnSpPr>
            <p:spPr>
              <a:xfrm flipV="1">
                <a:off x="12114" y="4827"/>
                <a:ext cx="681" cy="343"/>
              </a:xfrm>
              <a:prstGeom prst="line">
                <a:avLst/>
              </a:prstGeom>
              <a:ln w="28575" cmpd="sng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直接箭头连接符 39"/>
              <p:cNvCxnSpPr/>
              <p:nvPr/>
            </p:nvCxnSpPr>
            <p:spPr>
              <a:xfrm>
                <a:off x="12110" y="5372"/>
                <a:ext cx="685" cy="362"/>
              </a:xfrm>
              <a:prstGeom prst="straightConnector1">
                <a:avLst/>
              </a:prstGeom>
              <a:ln w="28575" cmpd="sng">
                <a:solidFill>
                  <a:schemeClr val="tx1"/>
                </a:solidFill>
                <a:prstDash val="solid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直接连接符 40"/>
              <p:cNvCxnSpPr/>
              <p:nvPr/>
            </p:nvCxnSpPr>
            <p:spPr>
              <a:xfrm flipH="1" flipV="1">
                <a:off x="12784" y="4382"/>
                <a:ext cx="11" cy="445"/>
              </a:xfrm>
              <a:prstGeom prst="line">
                <a:avLst/>
              </a:prstGeom>
              <a:ln w="28575" cmpd="sng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直接连接符 41"/>
              <p:cNvCxnSpPr/>
              <p:nvPr/>
            </p:nvCxnSpPr>
            <p:spPr>
              <a:xfrm flipV="1">
                <a:off x="12796" y="3114"/>
                <a:ext cx="6" cy="620"/>
              </a:xfrm>
              <a:prstGeom prst="line">
                <a:avLst/>
              </a:prstGeom>
              <a:ln w="28575" cmpd="sng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3" name="矩形 42"/>
              <p:cNvSpPr/>
              <p:nvPr/>
            </p:nvSpPr>
            <p:spPr>
              <a:xfrm>
                <a:off x="12678" y="6163"/>
                <a:ext cx="227" cy="64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 fontAlgn="base"/>
                <a:endParaRPr lang="zh-CN" altLang="en-US" strike="noStrike" noProof="1"/>
              </a:p>
            </p:txBody>
          </p:sp>
          <p:cxnSp>
            <p:nvCxnSpPr>
              <p:cNvPr id="44" name="直接连接符 43"/>
              <p:cNvCxnSpPr/>
              <p:nvPr/>
            </p:nvCxnSpPr>
            <p:spPr>
              <a:xfrm flipH="1" flipV="1">
                <a:off x="12773" y="5718"/>
                <a:ext cx="11" cy="445"/>
              </a:xfrm>
              <a:prstGeom prst="line">
                <a:avLst/>
              </a:prstGeom>
              <a:ln w="28575" cmpd="sng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接连接符 44"/>
              <p:cNvCxnSpPr/>
              <p:nvPr/>
            </p:nvCxnSpPr>
            <p:spPr>
              <a:xfrm flipH="1" flipV="1">
                <a:off x="12802" y="6811"/>
                <a:ext cx="11" cy="445"/>
              </a:xfrm>
              <a:prstGeom prst="line">
                <a:avLst/>
              </a:prstGeom>
              <a:ln w="28575" cmpd="sng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椭圆 45"/>
              <p:cNvSpPr/>
              <p:nvPr/>
            </p:nvSpPr>
            <p:spPr>
              <a:xfrm>
                <a:off x="12694" y="2887"/>
                <a:ext cx="227" cy="22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 fontAlgn="base"/>
                <a:endParaRPr lang="zh-CN" altLang="en-US" strike="noStrike" noProof="1"/>
              </a:p>
            </p:txBody>
          </p:sp>
          <p:graphicFrame>
            <p:nvGraphicFramePr>
              <p:cNvPr id="42028" name="对象 46">
                <a:hlinkClick r:id="" action="ppaction://ole?verb="/>
              </p:cNvPr>
              <p:cNvGraphicFramePr>
                <a:graphicFrameLocks noChangeAspect="1"/>
              </p:cNvGraphicFramePr>
              <p:nvPr/>
            </p:nvGraphicFramePr>
            <p:xfrm>
              <a:off x="12945" y="2564"/>
              <a:ext cx="825" cy="87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176" name="" r:id="rId19" imgW="215900" imgH="228600" progId="Equation.KSEE3">
                      <p:embed/>
                    </p:oleObj>
                  </mc:Choice>
                  <mc:Fallback>
                    <p:oleObj name="" r:id="rId19" imgW="215900" imgH="228600" progId="Equation.KSEE3">
                      <p:embed/>
                      <p:pic>
                        <p:nvPicPr>
                          <p:cNvPr id="0" name="图片 3175"/>
                          <p:cNvPicPr/>
                          <p:nvPr/>
                        </p:nvPicPr>
                        <p:blipFill>
                          <a:blip r:embed="rId20"/>
                          <a:stretch>
                            <a:fillRect/>
                          </a:stretch>
                        </p:blipFill>
                        <p:spPr>
                          <a:xfrm>
                            <a:off x="12945" y="2564"/>
                            <a:ext cx="825" cy="873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42029" name="对象 48">
                <a:hlinkClick r:id="" action="ppaction://ole?verb="/>
              </p:cNvPr>
              <p:cNvGraphicFramePr>
                <a:graphicFrameLocks noChangeAspect="1"/>
              </p:cNvGraphicFramePr>
              <p:nvPr/>
            </p:nvGraphicFramePr>
            <p:xfrm>
              <a:off x="10908" y="4382"/>
              <a:ext cx="582" cy="87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179" name="" r:id="rId21" imgW="152400" imgH="228600" progId="Equation.KSEE3">
                      <p:embed/>
                    </p:oleObj>
                  </mc:Choice>
                  <mc:Fallback>
                    <p:oleObj name="" r:id="rId21" imgW="152400" imgH="228600" progId="Equation.KSEE3">
                      <p:embed/>
                      <p:pic>
                        <p:nvPicPr>
                          <p:cNvPr id="0" name="图片 3178"/>
                          <p:cNvPicPr/>
                          <p:nvPr/>
                        </p:nvPicPr>
                        <p:blipFill>
                          <a:blip r:embed="rId6"/>
                          <a:stretch>
                            <a:fillRect/>
                          </a:stretch>
                        </p:blipFill>
                        <p:spPr>
                          <a:xfrm>
                            <a:off x="10908" y="4382"/>
                            <a:ext cx="582" cy="873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42030" name="对象 50">
                <a:hlinkClick r:id="" action="ppaction://ole?verb="/>
              </p:cNvPr>
              <p:cNvGraphicFramePr>
                <a:graphicFrameLocks noChangeAspect="1"/>
              </p:cNvGraphicFramePr>
              <p:nvPr/>
            </p:nvGraphicFramePr>
            <p:xfrm>
              <a:off x="12110" y="6163"/>
              <a:ext cx="582" cy="63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172" name="" r:id="rId22" imgW="152400" imgH="165100" progId="Equation.KSEE3">
                      <p:embed/>
                    </p:oleObj>
                  </mc:Choice>
                  <mc:Fallback>
                    <p:oleObj name="" r:id="rId22" imgW="152400" imgH="165100" progId="Equation.KSEE3">
                      <p:embed/>
                      <p:pic>
                        <p:nvPicPr>
                          <p:cNvPr id="0" name="图片 3171"/>
                          <p:cNvPicPr/>
                          <p:nvPr/>
                        </p:nvPicPr>
                        <p:blipFill>
                          <a:blip r:embed="rId8"/>
                          <a:stretch>
                            <a:fillRect/>
                          </a:stretch>
                        </p:blipFill>
                        <p:spPr>
                          <a:xfrm>
                            <a:off x="12110" y="6163"/>
                            <a:ext cx="582" cy="631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42031" name="对象 52">
                <a:hlinkClick r:id="" action="ppaction://ole?verb="/>
              </p:cNvPr>
              <p:cNvGraphicFramePr>
                <a:graphicFrameLocks noChangeAspect="1"/>
              </p:cNvGraphicFramePr>
              <p:nvPr/>
            </p:nvGraphicFramePr>
            <p:xfrm>
              <a:off x="12460" y="4869"/>
              <a:ext cx="1310" cy="82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183" name="" r:id="rId23" imgW="342900" imgH="215900" progId="Equation.KSEE3">
                      <p:embed/>
                    </p:oleObj>
                  </mc:Choice>
                  <mc:Fallback>
                    <p:oleObj name="" r:id="rId23" imgW="342900" imgH="215900" progId="Equation.KSEE3">
                      <p:embed/>
                      <p:pic>
                        <p:nvPicPr>
                          <p:cNvPr id="0" name="图片 3182"/>
                          <p:cNvPicPr/>
                          <p:nvPr/>
                        </p:nvPicPr>
                        <p:blipFill>
                          <a:blip r:embed="rId10"/>
                          <a:stretch>
                            <a:fillRect/>
                          </a:stretch>
                        </p:blipFill>
                        <p:spPr>
                          <a:xfrm>
                            <a:off x="12460" y="4869"/>
                            <a:ext cx="1310" cy="825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42032" name="对象 54">
                <a:hlinkClick r:id="" action="ppaction://ole?verb="/>
              </p:cNvPr>
              <p:cNvGraphicFramePr>
                <a:graphicFrameLocks noChangeAspect="1"/>
              </p:cNvGraphicFramePr>
              <p:nvPr/>
            </p:nvGraphicFramePr>
            <p:xfrm>
              <a:off x="12807" y="3645"/>
              <a:ext cx="973" cy="82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184" name="" r:id="rId24" imgW="254000" imgH="215900" progId="Equation.KSEE3">
                      <p:embed/>
                    </p:oleObj>
                  </mc:Choice>
                  <mc:Fallback>
                    <p:oleObj name="" r:id="rId24" imgW="254000" imgH="215900" progId="Equation.KSEE3">
                      <p:embed/>
                      <p:pic>
                        <p:nvPicPr>
                          <p:cNvPr id="0" name="图片 3183"/>
                          <p:cNvPicPr/>
                          <p:nvPr/>
                        </p:nvPicPr>
                        <p:blipFill>
                          <a:blip r:embed="rId25"/>
                          <a:stretch>
                            <a:fillRect/>
                          </a:stretch>
                        </p:blipFill>
                        <p:spPr>
                          <a:xfrm>
                            <a:off x="12807" y="3645"/>
                            <a:ext cx="973" cy="825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cxnSp>
            <p:nvCxnSpPr>
              <p:cNvPr id="57" name="直接连接符 56"/>
              <p:cNvCxnSpPr/>
              <p:nvPr/>
            </p:nvCxnSpPr>
            <p:spPr>
              <a:xfrm flipH="1" flipV="1">
                <a:off x="12551" y="7256"/>
                <a:ext cx="510" cy="14"/>
              </a:xfrm>
              <a:prstGeom prst="line">
                <a:avLst/>
              </a:prstGeom>
              <a:ln w="28575" cmpd="sng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直接连接符 57"/>
              <p:cNvCxnSpPr/>
              <p:nvPr/>
            </p:nvCxnSpPr>
            <p:spPr>
              <a:xfrm flipH="1">
                <a:off x="12659" y="7497"/>
                <a:ext cx="295" cy="0"/>
              </a:xfrm>
              <a:prstGeom prst="line">
                <a:avLst/>
              </a:prstGeom>
              <a:ln w="28575" cmpd="sng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aphicFrame>
            <p:nvGraphicFramePr>
              <p:cNvPr id="42035" name="对象 58">
                <a:hlinkClick r:id="" action="ppaction://ole?verb="/>
              </p:cNvPr>
              <p:cNvGraphicFramePr>
                <a:graphicFrameLocks noChangeAspect="1"/>
              </p:cNvGraphicFramePr>
              <p:nvPr/>
            </p:nvGraphicFramePr>
            <p:xfrm>
              <a:off x="12114" y="6924"/>
              <a:ext cx="485" cy="67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185" name="" r:id="rId26" imgW="127000" imgH="177165" progId="Equation.KSEE3">
                      <p:embed/>
                    </p:oleObj>
                  </mc:Choice>
                  <mc:Fallback>
                    <p:oleObj name="" r:id="rId26" imgW="127000" imgH="177165" progId="Equation.KSEE3">
                      <p:embed/>
                      <p:pic>
                        <p:nvPicPr>
                          <p:cNvPr id="0" name="图片 3184"/>
                          <p:cNvPicPr/>
                          <p:nvPr/>
                        </p:nvPicPr>
                        <p:blipFill>
                          <a:blip r:embed="rId14"/>
                          <a:stretch>
                            <a:fillRect/>
                          </a:stretch>
                        </p:blipFill>
                        <p:spPr>
                          <a:xfrm>
                            <a:off x="12114" y="6924"/>
                            <a:ext cx="485" cy="678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42036" name="对象 60">
                <a:hlinkClick r:id="" action="ppaction://ole?verb="/>
              </p:cNvPr>
              <p:cNvGraphicFramePr>
                <a:graphicFrameLocks noChangeAspect="1"/>
              </p:cNvGraphicFramePr>
              <p:nvPr/>
            </p:nvGraphicFramePr>
            <p:xfrm>
              <a:off x="12066" y="2757"/>
              <a:ext cx="485" cy="68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180" name="" r:id="rId27" imgW="127000" imgH="177165" progId="Equation.KSEE3">
                      <p:embed/>
                    </p:oleObj>
                  </mc:Choice>
                  <mc:Fallback>
                    <p:oleObj name="" r:id="rId27" imgW="127000" imgH="177165" progId="Equation.KSEE3">
                      <p:embed/>
                      <p:pic>
                        <p:nvPicPr>
                          <p:cNvPr id="0" name="图片 3179"/>
                          <p:cNvPicPr/>
                          <p:nvPr/>
                        </p:nvPicPr>
                        <p:blipFill>
                          <a:blip r:embed="rId28"/>
                          <a:stretch>
                            <a:fillRect/>
                          </a:stretch>
                        </p:blipFill>
                        <p:spPr>
                          <a:xfrm>
                            <a:off x="12066" y="2757"/>
                            <a:ext cx="485" cy="680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aphicFrame>
          <p:nvGraphicFramePr>
            <p:cNvPr id="42037" name="对象 66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11918" y="3570"/>
            <a:ext cx="632" cy="8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81" name="" r:id="rId29" imgW="165100" imgH="215900" progId="Equation.KSEE3">
                    <p:embed/>
                  </p:oleObj>
                </mc:Choice>
                <mc:Fallback>
                  <p:oleObj name="" r:id="rId29" imgW="165100" imgH="215900" progId="Equation.KSEE3">
                    <p:embed/>
                    <p:pic>
                      <p:nvPicPr>
                        <p:cNvPr id="0" name="图片 3180"/>
                        <p:cNvPicPr/>
                        <p:nvPr/>
                      </p:nvPicPr>
                      <p:blipFill>
                        <a:blip r:embed="rId30"/>
                        <a:stretch>
                          <a:fillRect/>
                        </a:stretch>
                      </p:blipFill>
                      <p:spPr>
                        <a:xfrm>
                          <a:off x="11918" y="3570"/>
                          <a:ext cx="632" cy="825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70" name="直接箭头连接符 69"/>
            <p:cNvCxnSpPr/>
            <p:nvPr/>
          </p:nvCxnSpPr>
          <p:spPr>
            <a:xfrm>
              <a:off x="12551" y="3547"/>
              <a:ext cx="0" cy="1021"/>
            </a:xfrm>
            <a:prstGeom prst="straightConnector1">
              <a:avLst/>
            </a:prstGeom>
            <a:ln w="22225" cmpd="sng">
              <a:solidFill>
                <a:schemeClr val="tx1"/>
              </a:solidFill>
              <a:prstDash val="soli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039" name="Rectangle 2"/>
          <p:cNvSpPr/>
          <p:nvPr/>
        </p:nvSpPr>
        <p:spPr>
          <a:xfrm>
            <a:off x="2511425" y="177800"/>
            <a:ext cx="3968750" cy="358775"/>
          </a:xfrm>
          <a:prstGeom prst="rect">
            <a:avLst/>
          </a:prstGeom>
          <a:gradFill rotWithShape="1">
            <a:gsLst>
              <a:gs pos="0">
                <a:srgbClr val="3399FF"/>
              </a:gs>
              <a:gs pos="100000">
                <a:srgbClr val="0000FF"/>
              </a:gs>
            </a:gsLst>
            <a:lin ang="5400000" scaled="1"/>
            <a:tileRect/>
          </a:gradFill>
          <a:ln w="9525">
            <a:noFill/>
          </a:ln>
        </p:spPr>
        <p:txBody>
          <a:bodyPr anchor="ctr"/>
          <a:p>
            <a:pPr algn="ctr"/>
            <a:r>
              <a:rPr lang="zh-CN" altLang="en-US" sz="3200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温度变送器</a:t>
            </a:r>
            <a:endParaRPr lang="zh-CN" altLang="en-US" sz="3200" dirty="0">
              <a:solidFill>
                <a:schemeClr val="bg1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42040" name="AutoShape 3"/>
          <p:cNvSpPr/>
          <p:nvPr/>
        </p:nvSpPr>
        <p:spPr>
          <a:xfrm>
            <a:off x="1552575" y="0"/>
            <a:ext cx="936625" cy="865188"/>
          </a:xfrm>
          <a:prstGeom prst="flowChartDecision">
            <a:avLst/>
          </a:prstGeom>
          <a:gradFill rotWithShape="1">
            <a:gsLst>
              <a:gs pos="0">
                <a:srgbClr val="3366FF"/>
              </a:gs>
              <a:gs pos="100000">
                <a:srgbClr val="182F76"/>
              </a:gs>
            </a:gsLst>
            <a:path path="shape">
              <a:fillToRect l="50000" t="50000" r="50000" b="50000"/>
            </a:path>
            <a:tileRect/>
          </a:gradFill>
          <a:ln w="76200" cap="flat" cmpd="tri">
            <a:solidFill>
              <a:srgbClr val="FF99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3.4</a:t>
            </a:r>
            <a:endParaRPr lang="en-US" altLang="zh-CN" sz="2000" dirty="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slow" advClick="0">
    <p:wedg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798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3" grpId="0"/>
      <p:bldP spid="79873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3009" name="Text Box 3"/>
          <p:cNvSpPr txBox="1"/>
          <p:nvPr/>
        </p:nvSpPr>
        <p:spPr>
          <a:xfrm>
            <a:off x="612775" y="3727450"/>
            <a:ext cx="5119688" cy="1014413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（2）隔离输出</a:t>
            </a:r>
            <a:endParaRPr lang="zh-CN" altLang="en-US" sz="2400" dirty="0">
              <a:solidFill>
                <a:srgbClr val="0000FF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spcBef>
                <a:spcPct val="50000"/>
              </a:spcBef>
            </a:pP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变压器互感耦合实现I</a:t>
            </a:r>
            <a:r>
              <a:rPr lang="zh-CN" altLang="en-US" sz="2400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、I</a:t>
            </a:r>
            <a:r>
              <a:rPr lang="zh-CN" altLang="en-US" sz="2400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 →i </a:t>
            </a:r>
            <a:r>
              <a:rPr lang="zh-CN" altLang="en-US" sz="2400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L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  。</a:t>
            </a:r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3010" name="Text Box 6"/>
          <p:cNvSpPr txBox="1"/>
          <p:nvPr/>
        </p:nvSpPr>
        <p:spPr>
          <a:xfrm>
            <a:off x="612775" y="4941888"/>
            <a:ext cx="8280400" cy="13843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（3）解调  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i </a:t>
            </a:r>
            <a:r>
              <a:rPr lang="zh-CN" altLang="en-US" sz="2400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L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 →I</a:t>
            </a:r>
            <a:r>
              <a:rPr lang="zh-CN" altLang="en-US" sz="2400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  <a:endParaRPr lang="zh-CN" altLang="en-US" sz="2400" baseline="-250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spcBef>
                <a:spcPct val="50000"/>
              </a:spcBef>
            </a:pP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经过桥式整流、电容滤波、输出直流电流，输出电流在250电阻上输出电压。</a:t>
            </a:r>
            <a:endParaRPr lang="zh-CN" altLang="en-US" sz="2400" dirty="0">
              <a:solidFill>
                <a:srgbClr val="0000FF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43011" name="对象 10"/>
          <p:cNvGraphicFramePr/>
          <p:nvPr/>
        </p:nvGraphicFramePr>
        <p:xfrm>
          <a:off x="1239838" y="827088"/>
          <a:ext cx="3794125" cy="2900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2" name="" r:id="rId1" imgW="5610225" imgH="4476750" progId="Paint.Picture">
                  <p:embed/>
                </p:oleObj>
              </mc:Choice>
              <mc:Fallback>
                <p:oleObj name="" r:id="rId1" imgW="5610225" imgH="4476750" progId="Paint.Picture">
                  <p:embed/>
                  <p:pic>
                    <p:nvPicPr>
                      <p:cNvPr id="0" name="图片 3181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239838" y="827088"/>
                        <a:ext cx="3794125" cy="290036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3012" name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7913" y="1069975"/>
            <a:ext cx="2667000" cy="885825"/>
          </a:xfrm>
          <a:prstGeom prst="rect">
            <a:avLst/>
          </a:prstGeom>
          <a:noFill/>
          <a:ln w="9525">
            <a:noFill/>
          </a:ln>
        </p:spPr>
      </p:pic>
      <p:graphicFrame>
        <p:nvGraphicFramePr>
          <p:cNvPr id="43013" name="对象 14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6724650" y="1287463"/>
          <a:ext cx="280988" cy="390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6" name="" r:id="rId4" imgW="165100" imgH="228600" progId="Equation.KSEE3">
                  <p:embed/>
                </p:oleObj>
              </mc:Choice>
              <mc:Fallback>
                <p:oleObj name="" r:id="rId4" imgW="165100" imgH="228600" progId="Equation.KSEE3">
                  <p:embed/>
                  <p:pic>
                    <p:nvPicPr>
                      <p:cNvPr id="0" name="图片 3185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724650" y="1287463"/>
                        <a:ext cx="280988" cy="3905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3014" name="Rectangle 2"/>
          <p:cNvSpPr/>
          <p:nvPr/>
        </p:nvSpPr>
        <p:spPr>
          <a:xfrm>
            <a:off x="2511425" y="177800"/>
            <a:ext cx="3968750" cy="358775"/>
          </a:xfrm>
          <a:prstGeom prst="rect">
            <a:avLst/>
          </a:prstGeom>
          <a:gradFill rotWithShape="1">
            <a:gsLst>
              <a:gs pos="0">
                <a:srgbClr val="3399FF"/>
              </a:gs>
              <a:gs pos="100000">
                <a:srgbClr val="0000FF"/>
              </a:gs>
            </a:gsLst>
            <a:lin ang="5400000" scaled="1"/>
            <a:tileRect/>
          </a:gradFill>
          <a:ln w="9525">
            <a:noFill/>
          </a:ln>
        </p:spPr>
        <p:txBody>
          <a:bodyPr anchor="ctr"/>
          <a:p>
            <a:pPr algn="ctr"/>
            <a:r>
              <a:rPr lang="zh-CN" altLang="en-US" sz="3200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温度变送器</a:t>
            </a:r>
            <a:endParaRPr lang="zh-CN" altLang="en-US" sz="3200" dirty="0">
              <a:solidFill>
                <a:schemeClr val="bg1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43015" name="AutoShape 3"/>
          <p:cNvSpPr/>
          <p:nvPr/>
        </p:nvSpPr>
        <p:spPr>
          <a:xfrm>
            <a:off x="1552575" y="0"/>
            <a:ext cx="936625" cy="865188"/>
          </a:xfrm>
          <a:prstGeom prst="flowChartDecision">
            <a:avLst/>
          </a:prstGeom>
          <a:gradFill rotWithShape="1">
            <a:gsLst>
              <a:gs pos="0">
                <a:srgbClr val="3366FF"/>
              </a:gs>
              <a:gs pos="100000">
                <a:srgbClr val="182F76"/>
              </a:gs>
            </a:gsLst>
            <a:path path="shape">
              <a:fillToRect l="50000" t="50000" r="50000" b="50000"/>
            </a:path>
            <a:tileRect/>
          </a:gradFill>
          <a:ln w="76200" cap="flat" cmpd="tri">
            <a:solidFill>
              <a:srgbClr val="FF99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3.4</a:t>
            </a:r>
            <a:endParaRPr lang="en-US" altLang="zh-CN" sz="2000" dirty="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slow" advClick="0">
    <p:wedg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145" name="Rectangle 2"/>
          <p:cNvSpPr/>
          <p:nvPr/>
        </p:nvSpPr>
        <p:spPr>
          <a:xfrm>
            <a:off x="2339975" y="260350"/>
            <a:ext cx="3968750" cy="358775"/>
          </a:xfrm>
          <a:prstGeom prst="rect">
            <a:avLst/>
          </a:prstGeom>
          <a:gradFill rotWithShape="1">
            <a:gsLst>
              <a:gs pos="0">
                <a:srgbClr val="3399FF"/>
              </a:gs>
              <a:gs pos="100000">
                <a:srgbClr val="0000FF"/>
              </a:gs>
            </a:gsLst>
            <a:lin ang="5400000" scaled="1"/>
            <a:tileRect/>
          </a:gradFill>
          <a:ln w="9525">
            <a:noFill/>
          </a:ln>
        </p:spPr>
        <p:txBody>
          <a:bodyPr anchor="ctr"/>
          <a:p>
            <a:pPr algn="ctr"/>
            <a:r>
              <a:rPr lang="zh-CN" altLang="en-US" sz="3200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变送器的构成</a:t>
            </a:r>
            <a:endParaRPr lang="zh-CN" altLang="en-US" sz="3200" dirty="0">
              <a:solidFill>
                <a:schemeClr val="bg1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6146" name="AutoShape 3"/>
          <p:cNvSpPr/>
          <p:nvPr/>
        </p:nvSpPr>
        <p:spPr>
          <a:xfrm>
            <a:off x="1331913" y="0"/>
            <a:ext cx="936625" cy="865188"/>
          </a:xfrm>
          <a:prstGeom prst="flowChartDecision">
            <a:avLst/>
          </a:prstGeom>
          <a:gradFill rotWithShape="1">
            <a:gsLst>
              <a:gs pos="0">
                <a:srgbClr val="3366FF"/>
              </a:gs>
              <a:gs pos="100000">
                <a:srgbClr val="182F76"/>
              </a:gs>
            </a:gsLst>
            <a:path path="shape">
              <a:fillToRect l="50000" t="50000" r="50000" b="50000"/>
            </a:path>
            <a:tileRect/>
          </a:gradFill>
          <a:ln w="76200" cap="flat" cmpd="tri">
            <a:solidFill>
              <a:srgbClr val="FF99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3</a:t>
            </a:r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.1</a:t>
            </a:r>
            <a:endParaRPr lang="zh-CN" altLang="en-US" sz="2000" dirty="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147" name="Text Box 4"/>
          <p:cNvSpPr txBox="1"/>
          <p:nvPr/>
        </p:nvSpPr>
        <p:spPr>
          <a:xfrm>
            <a:off x="684213" y="908050"/>
            <a:ext cx="3395662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marL="342900" indent="-342900">
              <a:spcBef>
                <a:spcPct val="50000"/>
              </a:spcBef>
            </a:pPr>
            <a:r>
              <a:rPr lang="zh-CN" altLang="en-US" sz="2400" dirty="0">
                <a:latin typeface="Tahoma" panose="020B0604030504040204" pitchFamily="34" charset="0"/>
                <a:ea typeface="宋体" panose="02010600030101010101" pitchFamily="2" charset="-122"/>
              </a:rPr>
              <a:t>1、变送器构成</a:t>
            </a:r>
            <a:endParaRPr lang="zh-CN" altLang="en-US" sz="2400" dirty="0"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6148" name="Rectangle 5"/>
          <p:cNvSpPr/>
          <p:nvPr/>
        </p:nvSpPr>
        <p:spPr>
          <a:xfrm>
            <a:off x="900113" y="2741613"/>
            <a:ext cx="1371600" cy="685800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tx1"/>
            </a:solidFill>
            <a:prstDash val="dash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zh-CN" altLang="en-US" sz="1800" dirty="0">
                <a:latin typeface="Tahoma" panose="020B0604030504040204" pitchFamily="34" charset="0"/>
                <a:ea typeface="宋体" panose="02010600030101010101" pitchFamily="2" charset="-122"/>
              </a:rPr>
              <a:t>测量部分</a:t>
            </a:r>
            <a:endParaRPr lang="zh-CN" altLang="en-US" sz="1800" dirty="0">
              <a:latin typeface="Tahoma" panose="020B0604030504040204" pitchFamily="34" charset="0"/>
              <a:ea typeface="宋体" panose="02010600030101010101" pitchFamily="2" charset="-122"/>
            </a:endParaRPr>
          </a:p>
          <a:p>
            <a:pPr algn="ctr"/>
            <a:r>
              <a:rPr lang="zh-CN" altLang="en-US" sz="1800" dirty="0">
                <a:latin typeface="Tahoma" panose="020B0604030504040204" pitchFamily="34" charset="0"/>
                <a:ea typeface="宋体" panose="02010600030101010101" pitchFamily="2" charset="-122"/>
              </a:rPr>
              <a:t>C</a:t>
            </a:r>
            <a:endParaRPr lang="zh-CN" altLang="en-US" sz="1800" dirty="0"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6149" name="Rectangle 6"/>
          <p:cNvSpPr/>
          <p:nvPr/>
        </p:nvSpPr>
        <p:spPr>
          <a:xfrm>
            <a:off x="3443288" y="2741613"/>
            <a:ext cx="1371600" cy="685800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tx1"/>
            </a:solidFill>
            <a:prstDash val="dash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zh-CN" altLang="en-US" sz="1800" dirty="0">
                <a:latin typeface="Tahoma" panose="020B0604030504040204" pitchFamily="34" charset="0"/>
                <a:ea typeface="宋体" panose="02010600030101010101" pitchFamily="2" charset="-122"/>
              </a:rPr>
              <a:t>放大器</a:t>
            </a:r>
            <a:endParaRPr lang="zh-CN" altLang="en-US" sz="1800" dirty="0">
              <a:latin typeface="Tahoma" panose="020B0604030504040204" pitchFamily="34" charset="0"/>
              <a:ea typeface="宋体" panose="02010600030101010101" pitchFamily="2" charset="-122"/>
            </a:endParaRPr>
          </a:p>
          <a:p>
            <a:pPr algn="ctr"/>
            <a:r>
              <a:rPr lang="zh-CN" altLang="en-US" sz="1800" dirty="0">
                <a:latin typeface="Tahoma" panose="020B0604030504040204" pitchFamily="34" charset="0"/>
                <a:ea typeface="宋体" panose="02010600030101010101" pitchFamily="2" charset="-122"/>
              </a:rPr>
              <a:t>K</a:t>
            </a:r>
            <a:endParaRPr lang="zh-CN" altLang="en-US" sz="1800" dirty="0"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6150" name="Rectangle 7"/>
          <p:cNvSpPr/>
          <p:nvPr/>
        </p:nvSpPr>
        <p:spPr>
          <a:xfrm>
            <a:off x="3438525" y="3898900"/>
            <a:ext cx="1371600" cy="685800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tx1"/>
            </a:solidFill>
            <a:prstDash val="dash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zh-CN" altLang="en-US" sz="1800" dirty="0">
                <a:latin typeface="Tahoma" panose="020B0604030504040204" pitchFamily="34" charset="0"/>
                <a:ea typeface="宋体" panose="02010600030101010101" pitchFamily="2" charset="-122"/>
              </a:rPr>
              <a:t>反馈部分</a:t>
            </a:r>
            <a:endParaRPr lang="zh-CN" altLang="en-US" sz="1800" dirty="0">
              <a:latin typeface="Tahoma" panose="020B0604030504040204" pitchFamily="34" charset="0"/>
              <a:ea typeface="宋体" panose="02010600030101010101" pitchFamily="2" charset="-122"/>
            </a:endParaRPr>
          </a:p>
          <a:p>
            <a:pPr algn="ctr"/>
            <a:r>
              <a:rPr lang="zh-CN" altLang="en-US" sz="1800" dirty="0">
                <a:latin typeface="Arial" panose="020B0604020202020204" pitchFamily="34" charset="0"/>
                <a:ea typeface="宋体" panose="02010600030101010101" pitchFamily="2" charset="-122"/>
              </a:rPr>
              <a:t>β</a:t>
            </a:r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151" name="Rectangle 8"/>
          <p:cNvSpPr/>
          <p:nvPr/>
        </p:nvSpPr>
        <p:spPr>
          <a:xfrm>
            <a:off x="1890713" y="1884363"/>
            <a:ext cx="1905000" cy="457200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tx1"/>
            </a:solidFill>
            <a:prstDash val="dash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zh-CN" altLang="en-US" sz="1800" dirty="0">
                <a:latin typeface="Tahoma" panose="020B0604030504040204" pitchFamily="34" charset="0"/>
                <a:ea typeface="宋体" panose="02010600030101010101" pitchFamily="2" charset="-122"/>
              </a:rPr>
              <a:t>调零、零点迁移</a:t>
            </a:r>
            <a:endParaRPr lang="zh-CN" altLang="en-US" sz="1800" dirty="0"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6152" name="Oval 9"/>
          <p:cNvSpPr/>
          <p:nvPr/>
        </p:nvSpPr>
        <p:spPr>
          <a:xfrm>
            <a:off x="2760663" y="2982913"/>
            <a:ext cx="179387" cy="179387"/>
          </a:xfrm>
          <a:prstGeom prst="ellipse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/>
          <a:p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153" name="Line 10"/>
          <p:cNvSpPr/>
          <p:nvPr/>
        </p:nvSpPr>
        <p:spPr>
          <a:xfrm>
            <a:off x="2271713" y="3074988"/>
            <a:ext cx="493712" cy="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6154" name="Line 11"/>
          <p:cNvSpPr/>
          <p:nvPr/>
        </p:nvSpPr>
        <p:spPr>
          <a:xfrm>
            <a:off x="2943225" y="3084513"/>
            <a:ext cx="493713" cy="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6155" name="Line 12"/>
          <p:cNvSpPr/>
          <p:nvPr/>
        </p:nvSpPr>
        <p:spPr>
          <a:xfrm flipH="1">
            <a:off x="2847975" y="2351088"/>
            <a:ext cx="0" cy="619125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6156" name="Line 13"/>
          <p:cNvSpPr/>
          <p:nvPr/>
        </p:nvSpPr>
        <p:spPr>
          <a:xfrm>
            <a:off x="4800600" y="3089275"/>
            <a:ext cx="990600" cy="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6157" name="Line 14"/>
          <p:cNvSpPr/>
          <p:nvPr/>
        </p:nvSpPr>
        <p:spPr>
          <a:xfrm>
            <a:off x="5243513" y="3103563"/>
            <a:ext cx="0" cy="114300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158" name="Line 15"/>
          <p:cNvSpPr/>
          <p:nvPr/>
        </p:nvSpPr>
        <p:spPr>
          <a:xfrm flipH="1">
            <a:off x="4786313" y="4246563"/>
            <a:ext cx="457200" cy="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6159" name="Line 16"/>
          <p:cNvSpPr/>
          <p:nvPr/>
        </p:nvSpPr>
        <p:spPr>
          <a:xfrm flipH="1">
            <a:off x="2852738" y="4246563"/>
            <a:ext cx="568325" cy="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160" name="Line 17"/>
          <p:cNvSpPr/>
          <p:nvPr/>
        </p:nvSpPr>
        <p:spPr>
          <a:xfrm flipV="1">
            <a:off x="2847975" y="3179763"/>
            <a:ext cx="0" cy="106680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6161" name="Text Box 18"/>
          <p:cNvSpPr txBox="1"/>
          <p:nvPr/>
        </p:nvSpPr>
        <p:spPr>
          <a:xfrm>
            <a:off x="2339975" y="2708275"/>
            <a:ext cx="492125" cy="207963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 anchor="t"/>
          <a:p>
            <a:pPr>
              <a:spcBef>
                <a:spcPct val="50000"/>
              </a:spcBef>
            </a:pPr>
            <a:r>
              <a:rPr lang="zh-CN" altLang="en-US" sz="2000" i="1" dirty="0">
                <a:latin typeface="Times New Roman" panose="02020603050405020304" pitchFamily="18" charset="0"/>
                <a:ea typeface="宋体" panose="02010600030101010101" pitchFamily="2" charset="-122"/>
              </a:rPr>
              <a:t>Z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i  </a:t>
            </a:r>
            <a:endParaRPr lang="zh-CN" altLang="en-US" sz="20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6162" name="Group 19"/>
          <p:cNvGrpSpPr/>
          <p:nvPr/>
        </p:nvGrpSpPr>
        <p:grpSpPr>
          <a:xfrm>
            <a:off x="2652713" y="2874963"/>
            <a:ext cx="107950" cy="107950"/>
            <a:chOff x="0" y="0"/>
            <a:chExt cx="68" cy="68"/>
          </a:xfrm>
        </p:grpSpPr>
        <p:sp>
          <p:nvSpPr>
            <p:cNvPr id="6163" name="Line 20"/>
            <p:cNvSpPr/>
            <p:nvPr/>
          </p:nvSpPr>
          <p:spPr>
            <a:xfrm>
              <a:off x="0" y="32"/>
              <a:ext cx="68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6164" name="Line 21"/>
            <p:cNvSpPr/>
            <p:nvPr/>
          </p:nvSpPr>
          <p:spPr>
            <a:xfrm>
              <a:off x="32" y="0"/>
              <a:ext cx="0" cy="68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6165" name="Line 22"/>
          <p:cNvSpPr/>
          <p:nvPr/>
        </p:nvSpPr>
        <p:spPr>
          <a:xfrm>
            <a:off x="2957513" y="3255963"/>
            <a:ext cx="107950" cy="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166" name="Text Box 23"/>
          <p:cNvSpPr txBox="1"/>
          <p:nvPr/>
        </p:nvSpPr>
        <p:spPr>
          <a:xfrm>
            <a:off x="2919413" y="3294063"/>
            <a:ext cx="428625" cy="206375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 anchor="t"/>
          <a:p>
            <a:pPr>
              <a:spcBef>
                <a:spcPct val="50000"/>
              </a:spcBef>
            </a:pPr>
            <a:r>
              <a:rPr lang="zh-CN" altLang="en-US" sz="2000" i="1" dirty="0">
                <a:latin typeface="Times New Roman" panose="02020603050405020304" pitchFamily="18" charset="0"/>
                <a:ea typeface="宋体" panose="02010600030101010101" pitchFamily="2" charset="-122"/>
              </a:rPr>
              <a:t>Z</a:t>
            </a:r>
            <a:r>
              <a:rPr lang="zh-CN" altLang="en-US" sz="2000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f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endParaRPr lang="zh-CN" altLang="en-US" sz="20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167" name="Text Box 24"/>
          <p:cNvSpPr txBox="1"/>
          <p:nvPr/>
        </p:nvSpPr>
        <p:spPr>
          <a:xfrm>
            <a:off x="2919413" y="2636838"/>
            <a:ext cx="357187" cy="225425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 anchor="t"/>
          <a:p>
            <a:pPr>
              <a:spcBef>
                <a:spcPct val="50000"/>
              </a:spcBef>
            </a:pPr>
            <a:r>
              <a:rPr lang="zh-CN" altLang="en-US" sz="2400" i="1" dirty="0">
                <a:latin typeface="Times New Roman" panose="02020603050405020304" pitchFamily="18" charset="0"/>
                <a:ea typeface="宋体" panose="02010600030101010101" pitchFamily="2" charset="-122"/>
              </a:rPr>
              <a:t>Z</a:t>
            </a:r>
            <a:r>
              <a:rPr lang="zh-CN" altLang="en-US" sz="2400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  <a:r>
              <a:rPr lang="zh-CN" altLang="en-US" sz="1200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zh-CN" altLang="en-US" sz="1800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endParaRPr lang="zh-CN" altLang="en-US" sz="12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168" name="Text Box 25"/>
          <p:cNvSpPr txBox="1"/>
          <p:nvPr/>
        </p:nvSpPr>
        <p:spPr>
          <a:xfrm>
            <a:off x="5292725" y="2565400"/>
            <a:ext cx="285750" cy="280988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 anchor="t"/>
          <a:p>
            <a:pPr>
              <a:spcBef>
                <a:spcPct val="50000"/>
              </a:spcBef>
            </a:pPr>
            <a:r>
              <a:rPr lang="zh-CN" altLang="en-US" sz="2400" i="1" dirty="0">
                <a:latin typeface="Times New Roman" panose="02020603050405020304" pitchFamily="18" charset="0"/>
                <a:ea typeface="宋体" panose="02010600030101010101" pitchFamily="2" charset="-122"/>
              </a:rPr>
              <a:t>y</a:t>
            </a:r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169" name="Text Box 26"/>
          <p:cNvSpPr txBox="1"/>
          <p:nvPr/>
        </p:nvSpPr>
        <p:spPr>
          <a:xfrm>
            <a:off x="395288" y="2636838"/>
            <a:ext cx="352425" cy="352425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 anchor="t"/>
          <a:p>
            <a:pPr>
              <a:spcBef>
                <a:spcPct val="50000"/>
              </a:spcBef>
            </a:pPr>
            <a:r>
              <a:rPr lang="zh-CN" altLang="en-US" sz="2400" i="1" dirty="0">
                <a:latin typeface="Times New Roman" panose="02020603050405020304" pitchFamily="18" charset="0"/>
                <a:ea typeface="宋体" panose="02010600030101010101" pitchFamily="2" charset="-122"/>
              </a:rPr>
              <a:t>x</a:t>
            </a:r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170" name="Line 27"/>
          <p:cNvSpPr/>
          <p:nvPr/>
        </p:nvSpPr>
        <p:spPr>
          <a:xfrm>
            <a:off x="290513" y="3078163"/>
            <a:ext cx="609600" cy="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6171" name="Oval 28"/>
          <p:cNvSpPr/>
          <p:nvPr/>
        </p:nvSpPr>
        <p:spPr>
          <a:xfrm>
            <a:off x="5230813" y="3065463"/>
            <a:ext cx="39687" cy="39687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/>
          <a:p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172" name="Line 29"/>
          <p:cNvSpPr/>
          <p:nvPr/>
        </p:nvSpPr>
        <p:spPr>
          <a:xfrm>
            <a:off x="6122988" y="4281488"/>
            <a:ext cx="2551112" cy="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6173" name="Line 30"/>
          <p:cNvSpPr/>
          <p:nvPr/>
        </p:nvSpPr>
        <p:spPr>
          <a:xfrm flipV="1">
            <a:off x="6122988" y="1836738"/>
            <a:ext cx="0" cy="244475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6174" name="Text Box 31"/>
          <p:cNvSpPr txBox="1"/>
          <p:nvPr/>
        </p:nvSpPr>
        <p:spPr>
          <a:xfrm>
            <a:off x="5916613" y="1700213"/>
            <a:ext cx="233362" cy="230187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 anchor="t"/>
          <a:p>
            <a:pPr>
              <a:spcBef>
                <a:spcPct val="50000"/>
              </a:spcBef>
            </a:pPr>
            <a:r>
              <a:rPr lang="zh-CN" altLang="en-US" sz="2000" i="1" dirty="0">
                <a:latin typeface="Times New Roman" panose="02020603050405020304" pitchFamily="18" charset="0"/>
                <a:ea typeface="宋体" panose="02010600030101010101" pitchFamily="2" charset="-122"/>
              </a:rPr>
              <a:t>y</a:t>
            </a:r>
            <a:endParaRPr lang="zh-CN" altLang="en-US" sz="20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175" name="Text Box 32"/>
          <p:cNvSpPr txBox="1"/>
          <p:nvPr/>
        </p:nvSpPr>
        <p:spPr>
          <a:xfrm>
            <a:off x="8605838" y="4295775"/>
            <a:ext cx="233362" cy="230188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 anchor="t"/>
          <a:p>
            <a:pPr>
              <a:spcBef>
                <a:spcPct val="50000"/>
              </a:spcBef>
            </a:pPr>
            <a:r>
              <a:rPr lang="zh-CN" altLang="en-US" sz="2000" i="1" dirty="0">
                <a:latin typeface="Times New Roman" panose="02020603050405020304" pitchFamily="18" charset="0"/>
                <a:ea typeface="宋体" panose="02010600030101010101" pitchFamily="2" charset="-122"/>
              </a:rPr>
              <a:t>x</a:t>
            </a:r>
            <a:endParaRPr lang="zh-CN" altLang="en-US" sz="20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176" name="Text Box 33"/>
          <p:cNvSpPr txBox="1"/>
          <p:nvPr/>
        </p:nvSpPr>
        <p:spPr>
          <a:xfrm>
            <a:off x="5435600" y="2060575"/>
            <a:ext cx="627063" cy="273050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 anchor="t"/>
          <a:p>
            <a:pPr>
              <a:spcBef>
                <a:spcPct val="50000"/>
              </a:spcBef>
            </a:pPr>
            <a:r>
              <a:rPr lang="zh-CN" altLang="en-US" sz="2400" i="1" dirty="0">
                <a:latin typeface="Times New Roman" panose="02020603050405020304" pitchFamily="18" charset="0"/>
                <a:ea typeface="宋体" panose="02010600030101010101" pitchFamily="2" charset="-122"/>
              </a:rPr>
              <a:t>y</a:t>
            </a:r>
            <a:r>
              <a:rPr lang="zh-CN" altLang="en-US" sz="1600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max</a:t>
            </a:r>
            <a:endParaRPr lang="zh-CN" altLang="en-US" sz="1600" baseline="-250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177" name="Text Box 34"/>
          <p:cNvSpPr txBox="1"/>
          <p:nvPr/>
        </p:nvSpPr>
        <p:spPr>
          <a:xfrm>
            <a:off x="7885113" y="4292600"/>
            <a:ext cx="652462" cy="250825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 anchor="t"/>
          <a:p>
            <a:pPr>
              <a:spcBef>
                <a:spcPct val="50000"/>
              </a:spcBef>
            </a:pPr>
            <a:r>
              <a:rPr lang="zh-CN" altLang="en-US" sz="2400" i="1" dirty="0">
                <a:latin typeface="Times New Roman" panose="02020603050405020304" pitchFamily="18" charset="0"/>
                <a:ea typeface="宋体" panose="02010600030101010101" pitchFamily="2" charset="-122"/>
              </a:rPr>
              <a:t>x</a:t>
            </a:r>
            <a:r>
              <a:rPr lang="zh-CN" altLang="en-US" sz="1600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max</a:t>
            </a:r>
            <a:endParaRPr lang="zh-CN" altLang="en-US" sz="1600" baseline="-250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178" name="Text Box 35"/>
          <p:cNvSpPr txBox="1"/>
          <p:nvPr/>
        </p:nvSpPr>
        <p:spPr>
          <a:xfrm>
            <a:off x="6122988" y="4240213"/>
            <a:ext cx="411162" cy="244475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 anchor="t"/>
          <a:p>
            <a:pPr>
              <a:spcBef>
                <a:spcPct val="50000"/>
              </a:spcBef>
            </a:pPr>
            <a:r>
              <a:rPr lang="zh-CN" altLang="en-US" sz="2400" i="1" dirty="0">
                <a:latin typeface="Times New Roman" panose="02020603050405020304" pitchFamily="18" charset="0"/>
                <a:ea typeface="宋体" panose="02010600030101010101" pitchFamily="2" charset="-122"/>
              </a:rPr>
              <a:t>x</a:t>
            </a:r>
            <a:r>
              <a:rPr lang="zh-CN" altLang="en-US" sz="1000" dirty="0">
                <a:latin typeface="Times New Roman" panose="02020603050405020304" pitchFamily="18" charset="0"/>
                <a:ea typeface="宋体" panose="02010600030101010101" pitchFamily="2" charset="-122"/>
              </a:rPr>
              <a:t>min</a:t>
            </a:r>
            <a:endParaRPr lang="zh-CN" altLang="en-US" sz="10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179" name="Text Box 36"/>
          <p:cNvSpPr txBox="1"/>
          <p:nvPr/>
        </p:nvSpPr>
        <p:spPr>
          <a:xfrm>
            <a:off x="5724525" y="3738563"/>
            <a:ext cx="411163" cy="244475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 anchor="t"/>
          <a:p>
            <a:pPr>
              <a:spcBef>
                <a:spcPct val="50000"/>
              </a:spcBef>
            </a:pPr>
            <a:r>
              <a:rPr lang="zh-CN" altLang="en-US" sz="2400" i="1" dirty="0">
                <a:latin typeface="Times New Roman" panose="02020603050405020304" pitchFamily="18" charset="0"/>
                <a:ea typeface="宋体" panose="02010600030101010101" pitchFamily="2" charset="-122"/>
              </a:rPr>
              <a:t>y</a:t>
            </a:r>
            <a:r>
              <a:rPr lang="zh-CN" altLang="en-US" sz="1000" dirty="0">
                <a:latin typeface="Times New Roman" panose="02020603050405020304" pitchFamily="18" charset="0"/>
                <a:ea typeface="宋体" panose="02010600030101010101" pitchFamily="2" charset="-122"/>
              </a:rPr>
              <a:t>min</a:t>
            </a:r>
            <a:endParaRPr lang="zh-CN" altLang="en-US" sz="10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180" name="Line 37"/>
          <p:cNvSpPr/>
          <p:nvPr/>
        </p:nvSpPr>
        <p:spPr>
          <a:xfrm>
            <a:off x="6135688" y="2392363"/>
            <a:ext cx="2141537" cy="0"/>
          </a:xfrm>
          <a:prstGeom prst="line">
            <a:avLst/>
          </a:prstGeom>
          <a:ln w="9525" cap="flat" cmpd="sng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6181" name="Line 38"/>
          <p:cNvSpPr/>
          <p:nvPr/>
        </p:nvSpPr>
        <p:spPr>
          <a:xfrm>
            <a:off x="8277225" y="2392363"/>
            <a:ext cx="0" cy="1874837"/>
          </a:xfrm>
          <a:prstGeom prst="line">
            <a:avLst/>
          </a:prstGeom>
          <a:ln w="9525" cap="flat" cmpd="sng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6182" name="Line 39"/>
          <p:cNvSpPr/>
          <p:nvPr/>
        </p:nvSpPr>
        <p:spPr>
          <a:xfrm flipV="1">
            <a:off x="6135688" y="2392363"/>
            <a:ext cx="2141537" cy="1549400"/>
          </a:xfrm>
          <a:prstGeom prst="line">
            <a:avLst/>
          </a:prstGeom>
          <a:ln w="2857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183" name="Text Box 40"/>
          <p:cNvSpPr txBox="1"/>
          <p:nvPr/>
        </p:nvSpPr>
        <p:spPr>
          <a:xfrm>
            <a:off x="1295400" y="4784725"/>
            <a:ext cx="6400800" cy="4603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algn="ctr">
              <a:spcBef>
                <a:spcPct val="50000"/>
              </a:spcBef>
            </a:pPr>
            <a:r>
              <a:rPr lang="zh-CN" altLang="en-US" sz="2400" dirty="0">
                <a:latin typeface="Tahoma" panose="020B0604030504040204" pitchFamily="34" charset="0"/>
                <a:ea typeface="宋体" panose="02010600030101010101" pitchFamily="2" charset="-122"/>
              </a:rPr>
              <a:t>图</a:t>
            </a:r>
            <a:r>
              <a:rPr lang="en-US" altLang="zh-CN" sz="2400" dirty="0">
                <a:latin typeface="Tahoma" panose="020B0604030504040204" pitchFamily="34" charset="0"/>
                <a:ea typeface="宋体" panose="02010600030101010101" pitchFamily="2" charset="-122"/>
              </a:rPr>
              <a:t>3</a:t>
            </a:r>
            <a:r>
              <a:rPr lang="zh-CN" altLang="en-US" sz="2400" dirty="0">
                <a:latin typeface="Tahoma" panose="020B0604030504040204" pitchFamily="34" charset="0"/>
                <a:ea typeface="宋体" panose="02010600030101010101" pitchFamily="2" charset="-122"/>
              </a:rPr>
              <a:t>-1 变送器的构成原理和输入输出特性</a:t>
            </a:r>
            <a:endParaRPr lang="zh-CN" altLang="en-US" sz="2400" dirty="0"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6184" name="对象 6187"/>
          <p:cNvGraphicFramePr>
            <a:graphicFrameLocks noChangeAspect="1"/>
          </p:cNvGraphicFramePr>
          <p:nvPr/>
        </p:nvGraphicFramePr>
        <p:xfrm>
          <a:off x="4114800" y="5432425"/>
          <a:ext cx="1055688" cy="223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7" name="" r:id="rId1" imgW="552450" imgH="167005" progId="">
                  <p:embed/>
                </p:oleObj>
              </mc:Choice>
              <mc:Fallback>
                <p:oleObj name="" r:id="rId1" imgW="552450" imgH="167005" progId="">
                  <p:embed/>
                  <p:pic>
                    <p:nvPicPr>
                      <p:cNvPr id="0" name="图片 307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114800" y="5432425"/>
                        <a:ext cx="1055688" cy="22383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3400425" y="5432425"/>
          <a:ext cx="3687763" cy="71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3" imgW="2171700" imgH="419100" progId="Equation.KSEE3">
                  <p:embed/>
                </p:oleObj>
              </mc:Choice>
              <mc:Fallback>
                <p:oleObj name="" r:id="rId3" imgW="2171700" imgH="4191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400425" y="5432425"/>
                        <a:ext cx="3687763" cy="7112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 Box 40"/>
          <p:cNvSpPr txBox="1"/>
          <p:nvPr/>
        </p:nvSpPr>
        <p:spPr>
          <a:xfrm>
            <a:off x="760413" y="5557838"/>
            <a:ext cx="2182812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400" b="0" dirty="0">
                <a:latin typeface="Tahoma" panose="020B0604030504040204" pitchFamily="34" charset="0"/>
                <a:ea typeface="宋体" panose="02010600030101010101" pitchFamily="2" charset="-122"/>
              </a:rPr>
              <a:t>推导</a:t>
            </a:r>
            <a:r>
              <a:rPr lang="en-US" altLang="zh-CN" sz="2400" b="0" dirty="0">
                <a:latin typeface="Tahoma" panose="020B0604030504040204" pitchFamily="34" charset="0"/>
                <a:ea typeface="宋体" panose="02010600030101010101" pitchFamily="2" charset="-122"/>
              </a:rPr>
              <a:t>y~x</a:t>
            </a:r>
            <a:r>
              <a:rPr lang="zh-CN" altLang="en-US" sz="2400" b="0" dirty="0">
                <a:latin typeface="Tahoma" panose="020B0604030504040204" pitchFamily="34" charset="0"/>
                <a:ea typeface="宋体" panose="02010600030101010101" pitchFamily="2" charset="-122"/>
              </a:rPr>
              <a:t>关系</a:t>
            </a:r>
            <a:endParaRPr lang="zh-CN" altLang="en-US" sz="2400" b="0" dirty="0"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slow" advClick="0">
    <p:wedg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44033" name="Group 4"/>
          <p:cNvGrpSpPr/>
          <p:nvPr/>
        </p:nvGrpSpPr>
        <p:grpSpPr>
          <a:xfrm>
            <a:off x="250825" y="1125538"/>
            <a:ext cx="8610600" cy="5211762"/>
            <a:chOff x="0" y="0"/>
            <a:chExt cx="5424" cy="3283"/>
          </a:xfrm>
        </p:grpSpPr>
        <p:sp>
          <p:nvSpPr>
            <p:cNvPr id="44034" name="Text Box 5"/>
            <p:cNvSpPr txBox="1"/>
            <p:nvPr/>
          </p:nvSpPr>
          <p:spPr>
            <a:xfrm>
              <a:off x="1316" y="2993"/>
              <a:ext cx="3266" cy="29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         图</a:t>
              </a:r>
              <a:r>
                <a:rPr lang="en-US" altLang="zh-CN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3-24 </a:t>
              </a:r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热电阻温度变送器框图</a:t>
              </a:r>
              <a:endPara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4035" name="Rectangle 6"/>
            <p:cNvSpPr/>
            <p:nvPr/>
          </p:nvSpPr>
          <p:spPr>
            <a:xfrm>
              <a:off x="288" y="912"/>
              <a:ext cx="336" cy="720"/>
            </a:xfrm>
            <a:prstGeom prst="rect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热</a:t>
              </a:r>
              <a:endPara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algn="ctr"/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电</a:t>
              </a:r>
              <a:endPara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algn="ctr"/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阻</a:t>
              </a:r>
              <a:endPara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4036" name="Rectangle 7"/>
            <p:cNvSpPr/>
            <p:nvPr/>
          </p:nvSpPr>
          <p:spPr>
            <a:xfrm>
              <a:off x="2256" y="240"/>
              <a:ext cx="336" cy="720"/>
            </a:xfrm>
            <a:prstGeom prst="rect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稳</a:t>
              </a:r>
              <a:endPara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algn="ctr"/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压</a:t>
              </a:r>
              <a:endPara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algn="ctr"/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源</a:t>
              </a:r>
              <a:endPara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4037" name="Rectangle 8"/>
            <p:cNvSpPr/>
            <p:nvPr/>
          </p:nvSpPr>
          <p:spPr>
            <a:xfrm>
              <a:off x="2880" y="1008"/>
              <a:ext cx="576" cy="528"/>
            </a:xfrm>
            <a:prstGeom prst="rect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前置</a:t>
              </a:r>
              <a:endPara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algn="ctr"/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运放</a:t>
              </a:r>
              <a:endPara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4038" name="Rectangle 9"/>
            <p:cNvSpPr/>
            <p:nvPr/>
          </p:nvSpPr>
          <p:spPr>
            <a:xfrm>
              <a:off x="4368" y="1008"/>
              <a:ext cx="624" cy="528"/>
            </a:xfrm>
            <a:prstGeom prst="rect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输出</a:t>
              </a:r>
              <a:endPara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algn="ctr"/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回路</a:t>
              </a:r>
              <a:endPara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4039" name="Rectangle 10"/>
            <p:cNvSpPr/>
            <p:nvPr/>
          </p:nvSpPr>
          <p:spPr>
            <a:xfrm>
              <a:off x="1536" y="240"/>
              <a:ext cx="384" cy="672"/>
            </a:xfrm>
            <a:prstGeom prst="rect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零点</a:t>
              </a:r>
              <a:endPara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algn="ctr"/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调整</a:t>
              </a:r>
              <a:endPara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4040" name="Rectangle 11"/>
            <p:cNvSpPr/>
            <p:nvPr/>
          </p:nvSpPr>
          <p:spPr>
            <a:xfrm>
              <a:off x="2832" y="384"/>
              <a:ext cx="2112" cy="336"/>
            </a:xfrm>
            <a:prstGeom prst="rect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r>
                <a:rPr lang="en-US" altLang="zh-CN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DC/AC/DC</a:t>
              </a:r>
              <a:endPara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4041" name="Rectangle 12"/>
            <p:cNvSpPr/>
            <p:nvPr/>
          </p:nvSpPr>
          <p:spPr>
            <a:xfrm>
              <a:off x="960" y="864"/>
              <a:ext cx="336" cy="912"/>
            </a:xfrm>
            <a:prstGeom prst="rect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线</a:t>
              </a:r>
              <a:endPara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algn="ctr"/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性</a:t>
              </a:r>
              <a:endPara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algn="ctr"/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化</a:t>
              </a:r>
              <a:endPara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4042" name="AutoShape 13"/>
            <p:cNvSpPr/>
            <p:nvPr/>
          </p:nvSpPr>
          <p:spPr>
            <a:xfrm>
              <a:off x="1632" y="1200"/>
              <a:ext cx="192" cy="192"/>
            </a:xfrm>
            <a:prstGeom prst="flowChartSummingJunction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4043" name="Line 14"/>
            <p:cNvSpPr/>
            <p:nvPr/>
          </p:nvSpPr>
          <p:spPr>
            <a:xfrm>
              <a:off x="624" y="1296"/>
              <a:ext cx="336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44044" name="Line 15"/>
            <p:cNvSpPr/>
            <p:nvPr/>
          </p:nvSpPr>
          <p:spPr>
            <a:xfrm>
              <a:off x="1824" y="1296"/>
              <a:ext cx="1056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44045" name="Line 16"/>
            <p:cNvSpPr/>
            <p:nvPr/>
          </p:nvSpPr>
          <p:spPr>
            <a:xfrm>
              <a:off x="3456" y="1296"/>
              <a:ext cx="192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44046" name="Line 17"/>
            <p:cNvSpPr/>
            <p:nvPr/>
          </p:nvSpPr>
          <p:spPr>
            <a:xfrm>
              <a:off x="4176" y="1296"/>
              <a:ext cx="192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44047" name="Line 18"/>
            <p:cNvSpPr/>
            <p:nvPr/>
          </p:nvSpPr>
          <p:spPr>
            <a:xfrm>
              <a:off x="4992" y="1296"/>
              <a:ext cx="288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44048" name="Line 19"/>
            <p:cNvSpPr/>
            <p:nvPr/>
          </p:nvSpPr>
          <p:spPr>
            <a:xfrm flipH="1">
              <a:off x="2448" y="1968"/>
              <a:ext cx="1776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44049" name="Line 20"/>
            <p:cNvSpPr/>
            <p:nvPr/>
          </p:nvSpPr>
          <p:spPr>
            <a:xfrm flipV="1">
              <a:off x="1728" y="1392"/>
              <a:ext cx="0" cy="576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44050" name="Line 21"/>
            <p:cNvSpPr/>
            <p:nvPr/>
          </p:nvSpPr>
          <p:spPr>
            <a:xfrm flipH="1">
              <a:off x="1728" y="1968"/>
              <a:ext cx="336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4051" name="Rectangle 22"/>
            <p:cNvSpPr/>
            <p:nvPr/>
          </p:nvSpPr>
          <p:spPr>
            <a:xfrm>
              <a:off x="3648" y="1008"/>
              <a:ext cx="528" cy="528"/>
            </a:xfrm>
            <a:prstGeom prst="rect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功率</a:t>
              </a:r>
              <a:endPara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algn="ctr"/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放大</a:t>
              </a:r>
              <a:endPara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4052" name="Line 23"/>
            <p:cNvSpPr/>
            <p:nvPr/>
          </p:nvSpPr>
          <p:spPr>
            <a:xfrm flipH="1" flipV="1">
              <a:off x="4224" y="1296"/>
              <a:ext cx="0" cy="672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4053" name="Line 24"/>
            <p:cNvSpPr/>
            <p:nvPr/>
          </p:nvSpPr>
          <p:spPr>
            <a:xfrm>
              <a:off x="48" y="1296"/>
              <a:ext cx="240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44054" name="Text Box 25"/>
            <p:cNvSpPr txBox="1"/>
            <p:nvPr/>
          </p:nvSpPr>
          <p:spPr>
            <a:xfrm>
              <a:off x="0" y="952"/>
              <a:ext cx="432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T</a:t>
              </a:r>
              <a:endParaRPr lang="en-US" altLang="zh-CN" sz="2400" baseline="-250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4055" name="AutoShape 26"/>
            <p:cNvSpPr/>
            <p:nvPr/>
          </p:nvSpPr>
          <p:spPr>
            <a:xfrm>
              <a:off x="1920" y="528"/>
              <a:ext cx="336" cy="96"/>
            </a:xfrm>
            <a:prstGeom prst="leftArrow">
              <a:avLst>
                <a:gd name="adj1" fmla="val 50000"/>
                <a:gd name="adj2" fmla="val 87500"/>
              </a:avLst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4056" name="AutoShape 27"/>
            <p:cNvSpPr/>
            <p:nvPr/>
          </p:nvSpPr>
          <p:spPr>
            <a:xfrm>
              <a:off x="2592" y="528"/>
              <a:ext cx="240" cy="96"/>
            </a:xfrm>
            <a:prstGeom prst="leftArrow">
              <a:avLst>
                <a:gd name="adj1" fmla="val 50000"/>
                <a:gd name="adj2" fmla="val 62500"/>
              </a:avLst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4057" name="AutoShape 28"/>
            <p:cNvSpPr/>
            <p:nvPr/>
          </p:nvSpPr>
          <p:spPr>
            <a:xfrm>
              <a:off x="4944" y="480"/>
              <a:ext cx="240" cy="96"/>
            </a:xfrm>
            <a:prstGeom prst="leftArrow">
              <a:avLst>
                <a:gd name="adj1" fmla="val 50000"/>
                <a:gd name="adj2" fmla="val 62500"/>
              </a:avLst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4058" name="Line 29"/>
            <p:cNvSpPr/>
            <p:nvPr/>
          </p:nvSpPr>
          <p:spPr>
            <a:xfrm>
              <a:off x="2736" y="48"/>
              <a:ext cx="0" cy="2448"/>
            </a:xfrm>
            <a:prstGeom prst="line">
              <a:avLst/>
            </a:prstGeom>
            <a:ln w="2857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4059" name="AutoShape 30"/>
            <p:cNvSpPr/>
            <p:nvPr/>
          </p:nvSpPr>
          <p:spPr>
            <a:xfrm>
              <a:off x="3120" y="720"/>
              <a:ext cx="96" cy="288"/>
            </a:xfrm>
            <a:prstGeom prst="downArrow">
              <a:avLst>
                <a:gd name="adj1" fmla="val 50000"/>
                <a:gd name="adj2" fmla="val 75000"/>
              </a:avLst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4060" name="AutoShape 31"/>
            <p:cNvSpPr/>
            <p:nvPr/>
          </p:nvSpPr>
          <p:spPr>
            <a:xfrm>
              <a:off x="3840" y="720"/>
              <a:ext cx="96" cy="288"/>
            </a:xfrm>
            <a:prstGeom prst="downArrow">
              <a:avLst>
                <a:gd name="adj1" fmla="val 50000"/>
                <a:gd name="adj2" fmla="val 75000"/>
              </a:avLst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4061" name="Text Box 32"/>
            <p:cNvSpPr txBox="1"/>
            <p:nvPr/>
          </p:nvSpPr>
          <p:spPr>
            <a:xfrm>
              <a:off x="960" y="2640"/>
              <a:ext cx="912" cy="29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量程单元</a:t>
              </a:r>
              <a:endPara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4062" name="Text Box 33"/>
            <p:cNvSpPr txBox="1"/>
            <p:nvPr/>
          </p:nvSpPr>
          <p:spPr>
            <a:xfrm>
              <a:off x="3408" y="2592"/>
              <a:ext cx="912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放大单元</a:t>
              </a:r>
              <a:endPara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4063" name="Text Box 34"/>
            <p:cNvSpPr txBox="1"/>
            <p:nvPr/>
          </p:nvSpPr>
          <p:spPr>
            <a:xfrm>
              <a:off x="4992" y="960"/>
              <a:ext cx="432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I </a:t>
              </a:r>
              <a:r>
                <a:rPr lang="en-US" altLang="zh-CN" sz="2400" baseline="-25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0</a:t>
              </a:r>
              <a:endParaRPr lang="en-US" altLang="zh-CN" sz="2400" baseline="-250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4064" name="Text Box 35"/>
            <p:cNvSpPr txBox="1"/>
            <p:nvPr/>
          </p:nvSpPr>
          <p:spPr>
            <a:xfrm>
              <a:off x="4992" y="1344"/>
              <a:ext cx="432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V </a:t>
              </a:r>
              <a:r>
                <a:rPr lang="en-US" altLang="zh-CN" sz="2400" baseline="-25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0</a:t>
              </a:r>
              <a:endParaRPr lang="en-US" altLang="zh-CN" sz="2400" baseline="-250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4065" name="Text Box 36"/>
            <p:cNvSpPr txBox="1"/>
            <p:nvPr/>
          </p:nvSpPr>
          <p:spPr>
            <a:xfrm>
              <a:off x="4512" y="96"/>
              <a:ext cx="816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24VDC</a:t>
              </a:r>
              <a:endParaRPr lang="en-US" altLang="zh-CN" sz="2400" baseline="-250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4066" name="Rectangle 37"/>
            <p:cNvSpPr/>
            <p:nvPr/>
          </p:nvSpPr>
          <p:spPr>
            <a:xfrm>
              <a:off x="816" y="0"/>
              <a:ext cx="1872" cy="2496"/>
            </a:xfrm>
            <a:prstGeom prst="rect">
              <a:avLst/>
            </a:prstGeom>
            <a:noFill/>
            <a:ln w="28575" cap="flat" cmpd="sng">
              <a:solidFill>
                <a:srgbClr val="0000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4067" name="Rectangle 38"/>
            <p:cNvSpPr/>
            <p:nvPr/>
          </p:nvSpPr>
          <p:spPr>
            <a:xfrm>
              <a:off x="2736" y="0"/>
              <a:ext cx="2640" cy="2496"/>
            </a:xfrm>
            <a:prstGeom prst="rect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4068" name="Line 39"/>
            <p:cNvSpPr/>
            <p:nvPr/>
          </p:nvSpPr>
          <p:spPr>
            <a:xfrm flipV="1">
              <a:off x="1440" y="2496"/>
              <a:ext cx="144" cy="24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4069" name="Line 40"/>
            <p:cNvSpPr/>
            <p:nvPr/>
          </p:nvSpPr>
          <p:spPr>
            <a:xfrm flipV="1">
              <a:off x="3696" y="2496"/>
              <a:ext cx="96" cy="144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4070" name="Rectangle 41"/>
            <p:cNvSpPr/>
            <p:nvPr/>
          </p:nvSpPr>
          <p:spPr>
            <a:xfrm>
              <a:off x="2064" y="1488"/>
              <a:ext cx="384" cy="912"/>
            </a:xfrm>
            <a:prstGeom prst="rect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线</a:t>
              </a:r>
              <a:endPara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algn="ctr"/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性</a:t>
              </a:r>
              <a:endPara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algn="ctr"/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反</a:t>
              </a:r>
              <a:endPara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algn="ctr"/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馈</a:t>
              </a:r>
              <a:endPara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4071" name="Line 42"/>
            <p:cNvSpPr/>
            <p:nvPr/>
          </p:nvSpPr>
          <p:spPr>
            <a:xfrm>
              <a:off x="1296" y="1296"/>
              <a:ext cx="336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44072" name="Line 43"/>
            <p:cNvSpPr/>
            <p:nvPr/>
          </p:nvSpPr>
          <p:spPr>
            <a:xfrm>
              <a:off x="1728" y="912"/>
              <a:ext cx="0" cy="288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44073" name="Text Box 44"/>
            <p:cNvSpPr txBox="1"/>
            <p:nvPr/>
          </p:nvSpPr>
          <p:spPr>
            <a:xfrm>
              <a:off x="635" y="952"/>
              <a:ext cx="432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R</a:t>
              </a:r>
              <a:r>
                <a:rPr lang="en-US" altLang="zh-CN" sz="2400" baseline="-25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T</a:t>
              </a:r>
              <a:endParaRPr lang="en-US" altLang="zh-CN" sz="2400" baseline="-250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4074" name="Text Box 45"/>
            <p:cNvSpPr txBox="1"/>
            <p:nvPr/>
          </p:nvSpPr>
          <p:spPr>
            <a:xfrm>
              <a:off x="1315" y="952"/>
              <a:ext cx="432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V</a:t>
              </a:r>
              <a:r>
                <a:rPr lang="en-US" altLang="zh-CN" sz="2400" baseline="-25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T</a:t>
              </a:r>
              <a:endParaRPr lang="en-US" altLang="zh-CN" sz="2400" baseline="-250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4075" name="Text Box 46"/>
            <p:cNvSpPr txBox="1"/>
            <p:nvPr/>
          </p:nvSpPr>
          <p:spPr>
            <a:xfrm>
              <a:off x="91" y="2131"/>
              <a:ext cx="635" cy="327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dirty="0">
                  <a:solidFill>
                    <a:srgbClr val="FF0000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外接</a:t>
              </a:r>
              <a:endParaRPr lang="zh-CN" altLang="en-US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4076" name="Line 47"/>
            <p:cNvSpPr/>
            <p:nvPr/>
          </p:nvSpPr>
          <p:spPr>
            <a:xfrm flipH="1">
              <a:off x="409" y="1723"/>
              <a:ext cx="45" cy="318"/>
            </a:xfrm>
            <a:prstGeom prst="line">
              <a:avLst/>
            </a:prstGeom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4077" name="Text Box 48"/>
            <p:cNvSpPr txBox="1"/>
            <p:nvPr/>
          </p:nvSpPr>
          <p:spPr>
            <a:xfrm>
              <a:off x="1452" y="1451"/>
              <a:ext cx="432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V</a:t>
              </a:r>
              <a:r>
                <a:rPr lang="en-US" altLang="zh-CN" sz="2400" baseline="-25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f</a:t>
              </a:r>
              <a:endParaRPr lang="en-US" altLang="zh-CN" sz="2400" baseline="-250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4078" name="Text Box 49"/>
            <p:cNvSpPr txBox="1"/>
            <p:nvPr/>
          </p:nvSpPr>
          <p:spPr>
            <a:xfrm>
              <a:off x="1815" y="907"/>
              <a:ext cx="432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V</a:t>
              </a:r>
              <a:r>
                <a:rPr lang="en-US" altLang="zh-CN" sz="2400" baseline="-25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z</a:t>
              </a:r>
              <a:endParaRPr lang="en-US" altLang="zh-CN" sz="2400" baseline="-250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44079" name="Rectangle 2"/>
          <p:cNvSpPr/>
          <p:nvPr/>
        </p:nvSpPr>
        <p:spPr>
          <a:xfrm>
            <a:off x="2511425" y="177800"/>
            <a:ext cx="3968750" cy="358775"/>
          </a:xfrm>
          <a:prstGeom prst="rect">
            <a:avLst/>
          </a:prstGeom>
          <a:gradFill rotWithShape="1">
            <a:gsLst>
              <a:gs pos="0">
                <a:srgbClr val="3399FF"/>
              </a:gs>
              <a:gs pos="100000">
                <a:srgbClr val="0000FF"/>
              </a:gs>
            </a:gsLst>
            <a:lin ang="5400000" scaled="1"/>
            <a:tileRect/>
          </a:gradFill>
          <a:ln w="9525">
            <a:noFill/>
          </a:ln>
        </p:spPr>
        <p:txBody>
          <a:bodyPr anchor="ctr"/>
          <a:p>
            <a:pPr algn="ctr"/>
            <a:r>
              <a:rPr lang="zh-CN" altLang="en-US" sz="3200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温度变送器</a:t>
            </a:r>
            <a:endParaRPr lang="zh-CN" altLang="en-US" sz="3200" dirty="0">
              <a:solidFill>
                <a:schemeClr val="bg1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44080" name="AutoShape 3"/>
          <p:cNvSpPr/>
          <p:nvPr/>
        </p:nvSpPr>
        <p:spPr>
          <a:xfrm>
            <a:off x="1552575" y="0"/>
            <a:ext cx="936625" cy="865188"/>
          </a:xfrm>
          <a:prstGeom prst="flowChartDecision">
            <a:avLst/>
          </a:prstGeom>
          <a:gradFill rotWithShape="1">
            <a:gsLst>
              <a:gs pos="0">
                <a:srgbClr val="3366FF"/>
              </a:gs>
              <a:gs pos="100000">
                <a:srgbClr val="182F76"/>
              </a:gs>
            </a:gsLst>
            <a:path path="shape">
              <a:fillToRect l="50000" t="50000" r="50000" b="50000"/>
            </a:path>
            <a:tileRect/>
          </a:gradFill>
          <a:ln w="76200" cap="flat" cmpd="tri">
            <a:solidFill>
              <a:srgbClr val="FF99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3.4</a:t>
            </a:r>
            <a:endParaRPr lang="en-US" altLang="zh-CN" sz="2000" dirty="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slow" advClick="0">
    <p:wedg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5057" name="Rectangle 2"/>
          <p:cNvSpPr/>
          <p:nvPr/>
        </p:nvSpPr>
        <p:spPr>
          <a:xfrm>
            <a:off x="468313" y="836613"/>
            <a:ext cx="5976937" cy="504825"/>
          </a:xfrm>
          <a:prstGeom prst="rect">
            <a:avLst/>
          </a:prstGeom>
          <a:noFill/>
          <a:ln w="9525">
            <a:noFill/>
          </a:ln>
        </p:spPr>
        <p:txBody>
          <a:bodyPr anchor="t"/>
          <a:p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</a:rPr>
              <a:t>1</a:t>
            </a: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、热电阻温度变送器量程单元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5058" name="Rectangle 4"/>
          <p:cNvSpPr/>
          <p:nvPr/>
        </p:nvSpPr>
        <p:spPr>
          <a:xfrm>
            <a:off x="611188" y="5805488"/>
            <a:ext cx="5486400" cy="563562"/>
          </a:xfrm>
          <a:prstGeom prst="rect">
            <a:avLst/>
          </a:prstGeom>
          <a:noFill/>
          <a:ln w="9525">
            <a:noFill/>
          </a:ln>
        </p:spPr>
        <p:txBody>
          <a:bodyPr anchor="t"/>
          <a:p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</a:rPr>
              <a:t>图</a:t>
            </a:r>
            <a:r>
              <a:rPr lang="en-US" altLang="zh-CN" sz="2400" dirty="0">
                <a:latin typeface="Arial" panose="020B0604020202020204" pitchFamily="34" charset="0"/>
                <a:ea typeface="宋体" panose="02010600030101010101" pitchFamily="2" charset="-122"/>
              </a:rPr>
              <a:t>3-25 </a:t>
            </a:r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</a:rPr>
              <a:t>线性化电路原理图</a:t>
            </a:r>
            <a:endParaRPr lang="zh-CN" altLang="en-US" sz="24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5059" name="Rectangle 5"/>
          <p:cNvSpPr/>
          <p:nvPr/>
        </p:nvSpPr>
        <p:spPr>
          <a:xfrm>
            <a:off x="612775" y="1270000"/>
            <a:ext cx="3095625" cy="563563"/>
          </a:xfrm>
          <a:prstGeom prst="rect">
            <a:avLst/>
          </a:prstGeom>
          <a:noFill/>
          <a:ln w="9525">
            <a:noFill/>
          </a:ln>
        </p:spPr>
        <p:txBody>
          <a:bodyPr anchor="t"/>
          <a:p>
            <a:r>
              <a:rPr lang="zh-CN" altLang="zh-CN" dirty="0">
                <a:latin typeface="Arial" panose="020B0604020202020204" pitchFamily="34" charset="0"/>
                <a:ea typeface="宋体" panose="02010600030101010101" pitchFamily="2" charset="-122"/>
              </a:rPr>
              <a:t>（</a:t>
            </a:r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</a:rPr>
              <a:t>1</a:t>
            </a:r>
            <a:r>
              <a:rPr lang="zh-CN" altLang="zh-CN" dirty="0">
                <a:latin typeface="Arial" panose="020B0604020202020204" pitchFamily="34" charset="0"/>
                <a:ea typeface="宋体" panose="02010600030101010101" pitchFamily="2" charset="-122"/>
              </a:rPr>
              <a:t>）</a:t>
            </a: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 线性化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45060" name="Picture 1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4213" y="1989138"/>
            <a:ext cx="4103687" cy="3611562"/>
          </a:xfrm>
          <a:prstGeom prst="rect">
            <a:avLst/>
          </a:prstGeom>
          <a:noFill/>
          <a:ln w="9525">
            <a:noFill/>
          </a:ln>
        </p:spPr>
      </p:pic>
      <p:graphicFrame>
        <p:nvGraphicFramePr>
          <p:cNvPr id="45061" name="对象 12"/>
          <p:cNvGraphicFramePr/>
          <p:nvPr/>
        </p:nvGraphicFramePr>
        <p:xfrm>
          <a:off x="5389563" y="3894138"/>
          <a:ext cx="2049462" cy="2014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7" name="" r:id="rId2" imgW="3438525" imgH="2990850" progId="Paint.Picture">
                  <p:embed/>
                </p:oleObj>
              </mc:Choice>
              <mc:Fallback>
                <p:oleObj name="" r:id="rId2" imgW="3438525" imgH="2990850" progId="Paint.Picture">
                  <p:embed/>
                  <p:pic>
                    <p:nvPicPr>
                      <p:cNvPr id="0" name="图片 3186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89563" y="3894138"/>
                        <a:ext cx="2049462" cy="201453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062" name="对象 1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5389563" y="1444625"/>
          <a:ext cx="2049462" cy="492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2" name="" r:id="rId4" imgW="952500" imgH="228600" progId="Equation.KSEE3">
                  <p:embed/>
                </p:oleObj>
              </mc:Choice>
              <mc:Fallback>
                <p:oleObj name="" r:id="rId4" imgW="952500" imgH="228600" progId="Equation.KSEE3">
                  <p:embed/>
                  <p:pic>
                    <p:nvPicPr>
                      <p:cNvPr id="0" name="图片 319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389563" y="1444625"/>
                        <a:ext cx="2049462" cy="4921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063" name="对象 2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5389563" y="2058988"/>
          <a:ext cx="2105025" cy="693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8" name="" r:id="rId6" imgW="1193800" imgH="393700" progId="Equation.KSEE3">
                  <p:embed/>
                </p:oleObj>
              </mc:Choice>
              <mc:Fallback>
                <p:oleObj name="" r:id="rId6" imgW="1193800" imgH="393700" progId="Equation.KSEE3">
                  <p:embed/>
                  <p:pic>
                    <p:nvPicPr>
                      <p:cNvPr id="0" name="图片 3187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389563" y="2058988"/>
                        <a:ext cx="2105025" cy="69373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064" name="对象 3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5414963" y="2940050"/>
          <a:ext cx="1030287" cy="403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9" name="" r:id="rId8" imgW="584200" imgH="228600" progId="Equation.KSEE3">
                  <p:embed/>
                </p:oleObj>
              </mc:Choice>
              <mc:Fallback>
                <p:oleObj name="" r:id="rId8" imgW="584200" imgH="228600" progId="Equation.KSEE3">
                  <p:embed/>
                  <p:pic>
                    <p:nvPicPr>
                      <p:cNvPr id="0" name="图片 3188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414963" y="2940050"/>
                        <a:ext cx="1030287" cy="4032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065" name="对象 5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7170738" y="2794000"/>
          <a:ext cx="1277937" cy="695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0" name="" r:id="rId10" imgW="723900" imgH="393700" progId="Equation.KSEE3">
                  <p:embed/>
                </p:oleObj>
              </mc:Choice>
              <mc:Fallback>
                <p:oleObj name="" r:id="rId10" imgW="723900" imgH="393700" progId="Equation.KSEE3">
                  <p:embed/>
                  <p:pic>
                    <p:nvPicPr>
                      <p:cNvPr id="0" name="图片 3189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7170738" y="2794000"/>
                        <a:ext cx="1277937" cy="6953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066" name="对象 7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5389563" y="3489325"/>
          <a:ext cx="671512" cy="403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1" name="" r:id="rId12" imgW="381000" imgH="228600" progId="Equation.KSEE3">
                  <p:embed/>
                </p:oleObj>
              </mc:Choice>
              <mc:Fallback>
                <p:oleObj name="" r:id="rId12" imgW="381000" imgH="228600" progId="Equation.KSEE3">
                  <p:embed/>
                  <p:pic>
                    <p:nvPicPr>
                      <p:cNvPr id="0" name="图片 3190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5389563" y="3489325"/>
                        <a:ext cx="671512" cy="4032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067" name="Rectangle 7"/>
          <p:cNvSpPr/>
          <p:nvPr/>
        </p:nvSpPr>
        <p:spPr>
          <a:xfrm>
            <a:off x="5081588" y="5805488"/>
            <a:ext cx="3887787" cy="563562"/>
          </a:xfrm>
          <a:prstGeom prst="rect">
            <a:avLst/>
          </a:prstGeom>
          <a:noFill/>
          <a:ln w="9525">
            <a:noFill/>
          </a:ln>
        </p:spPr>
        <p:txBody>
          <a:bodyPr anchor="t"/>
          <a:p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</a:rPr>
              <a:t>图</a:t>
            </a:r>
            <a:r>
              <a:rPr lang="en-US" altLang="zh-CN" sz="2400" dirty="0">
                <a:latin typeface="Arial" panose="020B0604020202020204" pitchFamily="34" charset="0"/>
                <a:ea typeface="宋体" panose="02010600030101010101" pitchFamily="2" charset="-122"/>
              </a:rPr>
              <a:t>3</a:t>
            </a:r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</a:rPr>
              <a:t>-</a:t>
            </a:r>
            <a:r>
              <a:rPr lang="en-US" altLang="zh-CN" sz="2400" dirty="0">
                <a:latin typeface="Arial" panose="020B0604020202020204" pitchFamily="34" charset="0"/>
                <a:ea typeface="宋体" panose="02010600030101010101" pitchFamily="2" charset="-122"/>
              </a:rPr>
              <a:t>26</a:t>
            </a:r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</a:rPr>
              <a:t>线性化曲线</a:t>
            </a:r>
            <a:endParaRPr lang="zh-CN" altLang="en-US" sz="24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5068" name="Rectangle 2"/>
          <p:cNvSpPr/>
          <p:nvPr/>
        </p:nvSpPr>
        <p:spPr>
          <a:xfrm>
            <a:off x="2511425" y="177800"/>
            <a:ext cx="3968750" cy="358775"/>
          </a:xfrm>
          <a:prstGeom prst="rect">
            <a:avLst/>
          </a:prstGeom>
          <a:gradFill rotWithShape="1">
            <a:gsLst>
              <a:gs pos="0">
                <a:srgbClr val="3399FF"/>
              </a:gs>
              <a:gs pos="100000">
                <a:srgbClr val="0000FF"/>
              </a:gs>
            </a:gsLst>
            <a:lin ang="5400000" scaled="1"/>
            <a:tileRect/>
          </a:gradFill>
          <a:ln w="9525">
            <a:noFill/>
          </a:ln>
        </p:spPr>
        <p:txBody>
          <a:bodyPr anchor="ctr"/>
          <a:p>
            <a:pPr algn="ctr"/>
            <a:r>
              <a:rPr lang="zh-CN" altLang="en-US" sz="3200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温度变送器</a:t>
            </a:r>
            <a:endParaRPr lang="zh-CN" altLang="en-US" sz="3200" dirty="0">
              <a:solidFill>
                <a:schemeClr val="bg1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45069" name="AutoShape 3"/>
          <p:cNvSpPr/>
          <p:nvPr/>
        </p:nvSpPr>
        <p:spPr>
          <a:xfrm>
            <a:off x="1552575" y="0"/>
            <a:ext cx="936625" cy="865188"/>
          </a:xfrm>
          <a:prstGeom prst="flowChartDecision">
            <a:avLst/>
          </a:prstGeom>
          <a:gradFill rotWithShape="1">
            <a:gsLst>
              <a:gs pos="0">
                <a:srgbClr val="3366FF"/>
              </a:gs>
              <a:gs pos="100000">
                <a:srgbClr val="182F76"/>
              </a:gs>
            </a:gsLst>
            <a:path path="shape">
              <a:fillToRect l="50000" t="50000" r="50000" b="50000"/>
            </a:path>
            <a:tileRect/>
          </a:gradFill>
          <a:ln w="76200" cap="flat" cmpd="tri">
            <a:solidFill>
              <a:srgbClr val="FF99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3.4</a:t>
            </a:r>
            <a:endParaRPr lang="en-US" altLang="zh-CN" sz="2000" dirty="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slow" advClick="0">
    <p:wedg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6081" name="Picture 1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00600" y="865188"/>
            <a:ext cx="4103688" cy="3611562"/>
          </a:xfrm>
          <a:prstGeom prst="rect">
            <a:avLst/>
          </a:prstGeom>
          <a:noFill/>
          <a:ln w="9525">
            <a:noFill/>
          </a:ln>
        </p:spPr>
      </p:pic>
      <p:graphicFrame>
        <p:nvGraphicFramePr>
          <p:cNvPr id="46082" name="对象 1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427038" y="930275"/>
          <a:ext cx="3995737" cy="1244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03" name="" r:id="rId2" imgW="2120900" imgH="660400" progId="Equation.KSEE3">
                  <p:embed/>
                </p:oleObj>
              </mc:Choice>
              <mc:Fallback>
                <p:oleObj name="" r:id="rId2" imgW="2120900" imgH="660400" progId="Equation.KSEE3">
                  <p:embed/>
                  <p:pic>
                    <p:nvPicPr>
                      <p:cNvPr id="0" name="图片 3202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27038" y="930275"/>
                        <a:ext cx="3995737" cy="12446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083" name="对象 2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427038" y="2454275"/>
          <a:ext cx="890587" cy="433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3" name="" r:id="rId4" imgW="469900" imgH="228600" progId="Equation.KSEE3">
                  <p:embed/>
                </p:oleObj>
              </mc:Choice>
              <mc:Fallback>
                <p:oleObj name="" r:id="rId4" imgW="469900" imgH="228600" progId="Equation.KSEE3">
                  <p:embed/>
                  <p:pic>
                    <p:nvPicPr>
                      <p:cNvPr id="0" name="图片 3192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27038" y="2454275"/>
                        <a:ext cx="890587" cy="43338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084" name="对象 3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427038" y="3016250"/>
          <a:ext cx="1506537" cy="1816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4" name="" r:id="rId6" imgW="736600" imgH="889000" progId="Equation.KSEE3">
                  <p:embed/>
                </p:oleObj>
              </mc:Choice>
              <mc:Fallback>
                <p:oleObj name="" r:id="rId6" imgW="736600" imgH="889000" progId="Equation.KSEE3">
                  <p:embed/>
                  <p:pic>
                    <p:nvPicPr>
                      <p:cNvPr id="0" name="图片 3193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27038" y="3016250"/>
                        <a:ext cx="1506537" cy="18161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085" name="对象 5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427038" y="4899025"/>
          <a:ext cx="1277937" cy="696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6" name="" r:id="rId8" imgW="723900" imgH="393700" progId="Equation.KSEE3">
                  <p:embed/>
                </p:oleObj>
              </mc:Choice>
              <mc:Fallback>
                <p:oleObj name="" r:id="rId8" imgW="723900" imgH="393700" progId="Equation.KSEE3">
                  <p:embed/>
                  <p:pic>
                    <p:nvPicPr>
                      <p:cNvPr id="0" name="图片 3195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27038" y="4899025"/>
                        <a:ext cx="1277937" cy="69691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086" name="对象 7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2268538" y="4900613"/>
          <a:ext cx="1389062" cy="695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5" name="" r:id="rId10" imgW="787400" imgH="393700" progId="Equation.KSEE3">
                  <p:embed/>
                </p:oleObj>
              </mc:Choice>
              <mc:Fallback>
                <p:oleObj name="" r:id="rId10" imgW="787400" imgH="393700" progId="Equation.KSEE3">
                  <p:embed/>
                  <p:pic>
                    <p:nvPicPr>
                      <p:cNvPr id="0" name="图片 3194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268538" y="4900613"/>
                        <a:ext cx="1389062" cy="6953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087" name="对象 8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481013" y="5761038"/>
          <a:ext cx="2128837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8" name="" r:id="rId12" imgW="1130300" imgH="228600" progId="Equation.KSEE3">
                  <p:embed/>
                </p:oleObj>
              </mc:Choice>
              <mc:Fallback>
                <p:oleObj name="" r:id="rId12" imgW="1130300" imgH="228600" progId="Equation.KSEE3">
                  <p:embed/>
                  <p:pic>
                    <p:nvPicPr>
                      <p:cNvPr id="0" name="图片 3197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481013" y="5761038"/>
                        <a:ext cx="2128837" cy="4318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6088" name="Rectangle 2"/>
          <p:cNvSpPr/>
          <p:nvPr/>
        </p:nvSpPr>
        <p:spPr>
          <a:xfrm>
            <a:off x="2511425" y="177800"/>
            <a:ext cx="3968750" cy="358775"/>
          </a:xfrm>
          <a:prstGeom prst="rect">
            <a:avLst/>
          </a:prstGeom>
          <a:gradFill rotWithShape="1">
            <a:gsLst>
              <a:gs pos="0">
                <a:srgbClr val="3399FF"/>
              </a:gs>
              <a:gs pos="100000">
                <a:srgbClr val="0000FF"/>
              </a:gs>
            </a:gsLst>
            <a:lin ang="5400000" scaled="1"/>
            <a:tileRect/>
          </a:gradFill>
          <a:ln w="9525">
            <a:noFill/>
          </a:ln>
        </p:spPr>
        <p:txBody>
          <a:bodyPr anchor="ctr"/>
          <a:p>
            <a:pPr algn="ctr"/>
            <a:r>
              <a:rPr lang="zh-CN" altLang="en-US" sz="3200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温度变送器</a:t>
            </a:r>
            <a:endParaRPr lang="zh-CN" altLang="en-US" sz="3200" dirty="0">
              <a:solidFill>
                <a:schemeClr val="bg1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46089" name="AutoShape 3"/>
          <p:cNvSpPr/>
          <p:nvPr/>
        </p:nvSpPr>
        <p:spPr>
          <a:xfrm>
            <a:off x="1552575" y="0"/>
            <a:ext cx="936625" cy="865188"/>
          </a:xfrm>
          <a:prstGeom prst="flowChartDecision">
            <a:avLst/>
          </a:prstGeom>
          <a:gradFill rotWithShape="1">
            <a:gsLst>
              <a:gs pos="0">
                <a:srgbClr val="3366FF"/>
              </a:gs>
              <a:gs pos="100000">
                <a:srgbClr val="182F76"/>
              </a:gs>
            </a:gsLst>
            <a:path path="shape">
              <a:fillToRect l="50000" t="50000" r="50000" b="50000"/>
            </a:path>
            <a:tileRect/>
          </a:gradFill>
          <a:ln w="76200" cap="flat" cmpd="tri">
            <a:solidFill>
              <a:srgbClr val="FF99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3.4</a:t>
            </a:r>
            <a:endParaRPr lang="en-US" altLang="zh-CN" sz="2000" dirty="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slow" advClick="0">
    <p:wedg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7105" name="Rectangle 2"/>
          <p:cNvSpPr/>
          <p:nvPr/>
        </p:nvSpPr>
        <p:spPr>
          <a:xfrm>
            <a:off x="2700338" y="6294438"/>
            <a:ext cx="4751387" cy="563562"/>
          </a:xfrm>
          <a:prstGeom prst="rect">
            <a:avLst/>
          </a:prstGeom>
          <a:noFill/>
          <a:ln w="9525">
            <a:noFill/>
          </a:ln>
        </p:spPr>
        <p:txBody>
          <a:bodyPr anchor="t"/>
          <a:p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</a:rPr>
              <a:t>图</a:t>
            </a:r>
            <a:r>
              <a:rPr lang="en-US" altLang="zh-CN" sz="2400" dirty="0">
                <a:latin typeface="Arial" panose="020B0604020202020204" pitchFamily="34" charset="0"/>
                <a:ea typeface="宋体" panose="02010600030101010101" pitchFamily="2" charset="-122"/>
              </a:rPr>
              <a:t>3-27 </a:t>
            </a:r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</a:rPr>
              <a:t>引线补偿电路</a:t>
            </a:r>
            <a:endParaRPr lang="zh-CN" altLang="en-US" sz="24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47106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24998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7107" name="Line 5"/>
          <p:cNvSpPr/>
          <p:nvPr/>
        </p:nvSpPr>
        <p:spPr>
          <a:xfrm flipV="1">
            <a:off x="3635375" y="836613"/>
            <a:ext cx="1441450" cy="1079500"/>
          </a:xfrm>
          <a:prstGeom prst="line">
            <a:avLst/>
          </a:prstGeom>
          <a:ln w="2857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7108" name="Text Box 6"/>
          <p:cNvSpPr txBox="1"/>
          <p:nvPr/>
        </p:nvSpPr>
        <p:spPr>
          <a:xfrm>
            <a:off x="5148263" y="620713"/>
            <a:ext cx="2016125" cy="457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</a:rPr>
              <a:t>补偿支路</a:t>
            </a:r>
            <a:endParaRPr lang="zh-CN" altLang="en-US" sz="24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47109" name="对象 1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6564313" y="4138613"/>
          <a:ext cx="407987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7" name="" r:id="rId2" imgW="190500" imgH="241300" progId="Equation.KSEE3">
                  <p:embed/>
                </p:oleObj>
              </mc:Choice>
              <mc:Fallback>
                <p:oleObj name="" r:id="rId2" imgW="190500" imgH="241300" progId="Equation.KSEE3">
                  <p:embed/>
                  <p:pic>
                    <p:nvPicPr>
                      <p:cNvPr id="0" name="图片 3196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564313" y="4138613"/>
                        <a:ext cx="407987" cy="5175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 advClick="0">
    <p:wedg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8129" name="Picture 3"/>
          <p:cNvPicPr>
            <a:picLocks noChangeAspect="1"/>
          </p:cNvPicPr>
          <p:nvPr/>
        </p:nvPicPr>
        <p:blipFill>
          <a:blip r:embed="rId1"/>
          <a:srcRect t="356" r="56944" b="6360"/>
          <a:stretch>
            <a:fillRect/>
          </a:stretch>
        </p:blipFill>
        <p:spPr>
          <a:xfrm>
            <a:off x="704850" y="793750"/>
            <a:ext cx="3937000" cy="58293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8130" name="Rectangle 2"/>
          <p:cNvSpPr/>
          <p:nvPr/>
        </p:nvSpPr>
        <p:spPr>
          <a:xfrm>
            <a:off x="539750" y="836613"/>
            <a:ext cx="4895850" cy="563562"/>
          </a:xfrm>
          <a:prstGeom prst="rect">
            <a:avLst/>
          </a:prstGeom>
          <a:noFill/>
          <a:ln w="9525">
            <a:noFill/>
          </a:ln>
        </p:spPr>
        <p:txBody>
          <a:bodyPr anchor="t"/>
          <a:p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</a:rPr>
              <a:t>2、 引线电阻补偿电路</a:t>
            </a:r>
            <a:endParaRPr lang="zh-CN" altLang="en-US" sz="24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cxnSp>
        <p:nvCxnSpPr>
          <p:cNvPr id="2" name="直接箭头连接符 1"/>
          <p:cNvCxnSpPr/>
          <p:nvPr/>
        </p:nvCxnSpPr>
        <p:spPr>
          <a:xfrm flipH="1">
            <a:off x="4140200" y="1841500"/>
            <a:ext cx="6350" cy="281146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132" name="组合 3"/>
          <p:cNvGrpSpPr/>
          <p:nvPr/>
        </p:nvGrpSpPr>
        <p:grpSpPr>
          <a:xfrm>
            <a:off x="5435600" y="1130300"/>
            <a:ext cx="2936875" cy="1762125"/>
            <a:chOff x="8560" y="1780"/>
            <a:chExt cx="4625" cy="2774"/>
          </a:xfrm>
        </p:grpSpPr>
        <p:sp>
          <p:nvSpPr>
            <p:cNvPr id="48133" name="Rectangle 4"/>
            <p:cNvSpPr/>
            <p:nvPr/>
          </p:nvSpPr>
          <p:spPr>
            <a:xfrm>
              <a:off x="8559" y="1780"/>
              <a:ext cx="4492" cy="887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/>
            <a:p>
              <a:r>
                <a:rPr lang="zh-CN" altLang="en-US" sz="2400" dirty="0">
                  <a:latin typeface="Arial" panose="020B0604020202020204" pitchFamily="34" charset="0"/>
                  <a:ea typeface="宋体" panose="02010600030101010101" pitchFamily="2" charset="-122"/>
                </a:rPr>
                <a:t>两线制接入</a:t>
              </a:r>
              <a:endParaRPr lang="zh-CN" altLang="en-US" sz="2400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graphicFrame>
          <p:nvGraphicFramePr>
            <p:cNvPr id="48134" name="对象 1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8560" y="2815"/>
            <a:ext cx="2960" cy="85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01" name="" r:id="rId2" imgW="840740" imgH="241935" progId="Equation.KSEE3">
                    <p:embed/>
                  </p:oleObj>
                </mc:Choice>
                <mc:Fallback>
                  <p:oleObj name="" r:id="rId2" imgW="840740" imgH="241935" progId="Equation.KSEE3">
                    <p:embed/>
                    <p:pic>
                      <p:nvPicPr>
                        <p:cNvPr id="0" name="图片 3200"/>
                        <p:cNvPicPr/>
                        <p:nvPr/>
                      </p:nvPicPr>
                      <p:blipFill>
                        <a:blip r:embed="rId3"/>
                        <a:stretch>
                          <a:fillRect/>
                        </a:stretch>
                      </p:blipFill>
                      <p:spPr>
                        <a:xfrm>
                          <a:off x="8560" y="2815"/>
                          <a:ext cx="2960" cy="851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8135" name="Rectangle 4"/>
            <p:cNvSpPr/>
            <p:nvPr/>
          </p:nvSpPr>
          <p:spPr>
            <a:xfrm>
              <a:off x="8692" y="3666"/>
              <a:ext cx="4492" cy="887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/>
            <a:p>
              <a:r>
                <a:rPr lang="zh-CN" altLang="en-US" sz="2400" dirty="0">
                  <a:latin typeface="Arial" panose="020B0604020202020204" pitchFamily="34" charset="0"/>
                  <a:ea typeface="宋体" panose="02010600030101010101" pitchFamily="2" charset="-122"/>
                </a:rPr>
                <a:t>导线误差</a:t>
              </a:r>
              <a:endParaRPr lang="zh-CN" altLang="en-US" sz="2400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48136" name="Rectangle 5"/>
          <p:cNvSpPr/>
          <p:nvPr/>
        </p:nvSpPr>
        <p:spPr>
          <a:xfrm>
            <a:off x="5435600" y="2890838"/>
            <a:ext cx="2665413" cy="563562"/>
          </a:xfrm>
          <a:prstGeom prst="rect">
            <a:avLst/>
          </a:prstGeom>
          <a:noFill/>
          <a:ln w="9525">
            <a:noFill/>
          </a:ln>
        </p:spPr>
        <p:txBody>
          <a:bodyPr anchor="t"/>
          <a:p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</a:rPr>
              <a:t>三线制接入</a:t>
            </a:r>
            <a:endParaRPr lang="zh-CN" altLang="en-US" sz="24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48137" name="对象 2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5435600" y="4033838"/>
          <a:ext cx="1651000" cy="523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9" name="" r:id="rId4" imgW="764540" imgH="241935" progId="Equation.KSEE3">
                  <p:embed/>
                </p:oleObj>
              </mc:Choice>
              <mc:Fallback>
                <p:oleObj name="" r:id="rId4" imgW="764540" imgH="241935" progId="Equation.KSEE3">
                  <p:embed/>
                  <p:pic>
                    <p:nvPicPr>
                      <p:cNvPr id="0" name="图片 3198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435600" y="4033838"/>
                        <a:ext cx="1651000" cy="5238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138" name="对象 3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5151438" y="3454400"/>
          <a:ext cx="3419475" cy="511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00" name="" r:id="rId6" imgW="1536700" imgH="228600" progId="Equation.KSEE3">
                  <p:embed/>
                </p:oleObj>
              </mc:Choice>
              <mc:Fallback>
                <p:oleObj name="" r:id="rId6" imgW="1536700" imgH="228600" progId="Equation.KSEE3">
                  <p:embed/>
                  <p:pic>
                    <p:nvPicPr>
                      <p:cNvPr id="0" name="图片 3199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151438" y="3454400"/>
                        <a:ext cx="3419475" cy="5111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139" name="对象 5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5519738" y="5391150"/>
          <a:ext cx="1900237" cy="71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02" name="" r:id="rId8" imgW="1054100" imgH="393700" progId="Equation.3">
                  <p:embed/>
                </p:oleObj>
              </mc:Choice>
              <mc:Fallback>
                <p:oleObj name="" r:id="rId8" imgW="1054100" imgH="393700" progId="Equation.3">
                  <p:embed/>
                  <p:pic>
                    <p:nvPicPr>
                      <p:cNvPr id="0" name="图片 3201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519738" y="5391150"/>
                        <a:ext cx="1900237" cy="7112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140" name="对象 4"/>
          <p:cNvGraphicFramePr/>
          <p:nvPr/>
        </p:nvGraphicFramePr>
        <p:xfrm>
          <a:off x="5106988" y="4557713"/>
          <a:ext cx="3000375" cy="677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04" name="" r:id="rId10" imgW="2948305" imgH="758825" progId="Equation.KSEE3">
                  <p:embed/>
                </p:oleObj>
              </mc:Choice>
              <mc:Fallback>
                <p:oleObj name="" r:id="rId10" imgW="2948305" imgH="758825" progId="Equation.KSEE3">
                  <p:embed/>
                  <p:pic>
                    <p:nvPicPr>
                      <p:cNvPr id="0" name="图片 3203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106988" y="4557713"/>
                        <a:ext cx="3000375" cy="67786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141" name="文本框 6"/>
          <p:cNvSpPr txBox="1"/>
          <p:nvPr/>
        </p:nvSpPr>
        <p:spPr>
          <a:xfrm>
            <a:off x="5303838" y="6102350"/>
            <a:ext cx="2984500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</a:rPr>
              <a:t>消除导线误差</a:t>
            </a:r>
            <a:endParaRPr lang="zh-CN" altLang="en-US" sz="24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8142" name="Rectangle 2"/>
          <p:cNvSpPr/>
          <p:nvPr/>
        </p:nvSpPr>
        <p:spPr>
          <a:xfrm>
            <a:off x="2511425" y="177800"/>
            <a:ext cx="3968750" cy="358775"/>
          </a:xfrm>
          <a:prstGeom prst="rect">
            <a:avLst/>
          </a:prstGeom>
          <a:gradFill rotWithShape="1">
            <a:gsLst>
              <a:gs pos="0">
                <a:srgbClr val="3399FF"/>
              </a:gs>
              <a:gs pos="100000">
                <a:srgbClr val="0000FF"/>
              </a:gs>
            </a:gsLst>
            <a:lin ang="5400000" scaled="1"/>
            <a:tileRect/>
          </a:gradFill>
          <a:ln w="9525">
            <a:noFill/>
          </a:ln>
        </p:spPr>
        <p:txBody>
          <a:bodyPr anchor="ctr"/>
          <a:p>
            <a:pPr algn="ctr"/>
            <a:r>
              <a:rPr lang="zh-CN" altLang="en-US" sz="3200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温度变送器</a:t>
            </a:r>
            <a:endParaRPr lang="zh-CN" altLang="en-US" sz="3200" dirty="0">
              <a:solidFill>
                <a:schemeClr val="bg1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48143" name="AutoShape 3"/>
          <p:cNvSpPr/>
          <p:nvPr/>
        </p:nvSpPr>
        <p:spPr>
          <a:xfrm>
            <a:off x="1552575" y="0"/>
            <a:ext cx="936625" cy="865188"/>
          </a:xfrm>
          <a:prstGeom prst="flowChartDecision">
            <a:avLst/>
          </a:prstGeom>
          <a:gradFill rotWithShape="1">
            <a:gsLst>
              <a:gs pos="0">
                <a:srgbClr val="3366FF"/>
              </a:gs>
              <a:gs pos="100000">
                <a:srgbClr val="182F76"/>
              </a:gs>
            </a:gsLst>
            <a:path path="shape">
              <a:fillToRect l="50000" t="50000" r="50000" b="50000"/>
            </a:path>
            <a:tileRect/>
          </a:gradFill>
          <a:ln w="76200" cap="flat" cmpd="tri">
            <a:solidFill>
              <a:srgbClr val="FF99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3.4</a:t>
            </a:r>
            <a:endParaRPr lang="en-US" altLang="zh-CN" sz="2000" dirty="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slow" advClick="0">
    <p:wedg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9153" name="Rectangle 9"/>
          <p:cNvSpPr/>
          <p:nvPr/>
        </p:nvSpPr>
        <p:spPr>
          <a:xfrm>
            <a:off x="836613" y="866775"/>
            <a:ext cx="6264275" cy="561975"/>
          </a:xfrm>
          <a:prstGeom prst="rect">
            <a:avLst/>
          </a:prstGeom>
          <a:noFill/>
          <a:ln w="9525">
            <a:noFill/>
          </a:ln>
        </p:spPr>
        <p:txBody>
          <a:bodyPr anchor="t"/>
          <a:p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3、热电阻温度变送器整机输出表达式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49154" name="对象 84996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1520825" y="1428750"/>
          <a:ext cx="2765425" cy="2143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06" name="" r:id="rId1" imgW="1244600" imgH="965200" progId="Equation.3">
                  <p:embed/>
                </p:oleObj>
              </mc:Choice>
              <mc:Fallback>
                <p:oleObj name="" r:id="rId1" imgW="1244600" imgH="965200" progId="Equation.3">
                  <p:embed/>
                  <p:pic>
                    <p:nvPicPr>
                      <p:cNvPr id="0" name="图片 320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520825" y="1428750"/>
                        <a:ext cx="2765425" cy="21431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9155" name="Rectangle 9"/>
          <p:cNvSpPr/>
          <p:nvPr/>
        </p:nvSpPr>
        <p:spPr>
          <a:xfrm>
            <a:off x="836613" y="3598863"/>
            <a:ext cx="6264275" cy="561975"/>
          </a:xfrm>
          <a:prstGeom prst="rect">
            <a:avLst/>
          </a:prstGeom>
          <a:noFill/>
          <a:ln w="9525">
            <a:noFill/>
          </a:ln>
        </p:spPr>
        <p:txBody>
          <a:bodyPr anchor="t"/>
          <a:p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</a:rPr>
              <a:t>4</a:t>
            </a: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、调零调量程</a:t>
            </a:r>
            <a:endParaRPr lang="en-US" altLang="zh-CN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3" name="对象 84996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1014413" y="4368800"/>
          <a:ext cx="6427787" cy="54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05" name="" r:id="rId3" imgW="2857500" imgH="241300" progId="Equation.3">
                  <p:embed/>
                </p:oleObj>
              </mc:Choice>
              <mc:Fallback>
                <p:oleObj name="" r:id="rId3" imgW="2857500" imgH="241300" progId="Equation.3">
                  <p:embed/>
                  <p:pic>
                    <p:nvPicPr>
                      <p:cNvPr id="0" name="图片 320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14413" y="4368800"/>
                        <a:ext cx="6427787" cy="5429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84996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985838" y="5230813"/>
          <a:ext cx="6484937" cy="514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07" name="" r:id="rId5" imgW="2882900" imgH="228600" progId="Equation.3">
                  <p:embed/>
                </p:oleObj>
              </mc:Choice>
              <mc:Fallback>
                <p:oleObj name="" r:id="rId5" imgW="2882900" imgH="228600" progId="Equation.3">
                  <p:embed/>
                  <p:pic>
                    <p:nvPicPr>
                      <p:cNvPr id="0" name="图片 3206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85838" y="5230813"/>
                        <a:ext cx="6484937" cy="5143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9158" name="Rectangle 2"/>
          <p:cNvSpPr/>
          <p:nvPr/>
        </p:nvSpPr>
        <p:spPr>
          <a:xfrm>
            <a:off x="2511425" y="177800"/>
            <a:ext cx="3968750" cy="358775"/>
          </a:xfrm>
          <a:prstGeom prst="rect">
            <a:avLst/>
          </a:prstGeom>
          <a:gradFill rotWithShape="1">
            <a:gsLst>
              <a:gs pos="0">
                <a:srgbClr val="3399FF"/>
              </a:gs>
              <a:gs pos="100000">
                <a:srgbClr val="0000FF"/>
              </a:gs>
            </a:gsLst>
            <a:lin ang="5400000" scaled="1"/>
            <a:tileRect/>
          </a:gradFill>
          <a:ln w="9525">
            <a:noFill/>
          </a:ln>
        </p:spPr>
        <p:txBody>
          <a:bodyPr anchor="ctr"/>
          <a:p>
            <a:pPr algn="ctr"/>
            <a:r>
              <a:rPr lang="zh-CN" altLang="en-US" sz="3200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温度变送器</a:t>
            </a:r>
            <a:endParaRPr lang="zh-CN" altLang="en-US" sz="3200" dirty="0">
              <a:solidFill>
                <a:schemeClr val="bg1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49159" name="AutoShape 3"/>
          <p:cNvSpPr/>
          <p:nvPr/>
        </p:nvSpPr>
        <p:spPr>
          <a:xfrm>
            <a:off x="1552575" y="0"/>
            <a:ext cx="936625" cy="865188"/>
          </a:xfrm>
          <a:prstGeom prst="flowChartDecision">
            <a:avLst/>
          </a:prstGeom>
          <a:gradFill rotWithShape="1">
            <a:gsLst>
              <a:gs pos="0">
                <a:srgbClr val="3366FF"/>
              </a:gs>
              <a:gs pos="100000">
                <a:srgbClr val="182F76"/>
              </a:gs>
            </a:gsLst>
            <a:path path="shape">
              <a:fillToRect l="50000" t="50000" r="50000" b="50000"/>
            </a:path>
            <a:tileRect/>
          </a:gradFill>
          <a:ln w="76200" cap="flat" cmpd="tri">
            <a:solidFill>
              <a:srgbClr val="FF99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3.4</a:t>
            </a:r>
            <a:endParaRPr lang="en-US" altLang="zh-CN" sz="2000" dirty="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slow" advClick="0">
    <p:wedg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50177" name="Group 4"/>
          <p:cNvGrpSpPr/>
          <p:nvPr/>
        </p:nvGrpSpPr>
        <p:grpSpPr>
          <a:xfrm>
            <a:off x="250825" y="836613"/>
            <a:ext cx="8281988" cy="5616575"/>
            <a:chOff x="0" y="0"/>
            <a:chExt cx="5217" cy="3538"/>
          </a:xfrm>
        </p:grpSpPr>
        <p:sp>
          <p:nvSpPr>
            <p:cNvPr id="50178" name="Rectangle 5"/>
            <p:cNvSpPr/>
            <p:nvPr/>
          </p:nvSpPr>
          <p:spPr>
            <a:xfrm>
              <a:off x="2042" y="45"/>
              <a:ext cx="1633" cy="3493"/>
            </a:xfrm>
            <a:prstGeom prst="rect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0179" name="Oval 6"/>
            <p:cNvSpPr/>
            <p:nvPr/>
          </p:nvSpPr>
          <p:spPr>
            <a:xfrm>
              <a:off x="2224" y="544"/>
              <a:ext cx="181" cy="182"/>
            </a:xfrm>
            <a:prstGeom prst="ellipse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p>
              <a:pPr algn="ctr" eaLnBrk="0" hangingPunct="0"/>
              <a:r>
                <a:rPr lang="zh-CN" altLang="en-US" sz="1800" dirty="0">
                  <a:latin typeface="Arial" panose="020B0604020202020204" pitchFamily="34" charset="0"/>
                  <a:ea typeface="宋体" panose="02010600030101010101" pitchFamily="2" charset="-122"/>
                </a:rPr>
                <a:t>A</a:t>
              </a:r>
              <a:endParaRPr lang="zh-CN" altLang="en-US" sz="1800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0180" name="Oval 7"/>
            <p:cNvSpPr/>
            <p:nvPr/>
          </p:nvSpPr>
          <p:spPr>
            <a:xfrm>
              <a:off x="2224" y="997"/>
              <a:ext cx="181" cy="182"/>
            </a:xfrm>
            <a:prstGeom prst="ellipse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p>
              <a:pPr algn="ctr" eaLnBrk="0" hangingPunct="0"/>
              <a:r>
                <a:rPr lang="zh-CN" altLang="en-US" sz="1800" dirty="0">
                  <a:latin typeface="Arial" panose="020B0604020202020204" pitchFamily="34" charset="0"/>
                  <a:ea typeface="宋体" panose="02010600030101010101" pitchFamily="2" charset="-122"/>
                </a:rPr>
                <a:t>B</a:t>
              </a:r>
              <a:endParaRPr lang="zh-CN" altLang="en-US" sz="1800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0181" name="Line 8"/>
            <p:cNvSpPr/>
            <p:nvPr/>
          </p:nvSpPr>
          <p:spPr>
            <a:xfrm flipV="1">
              <a:off x="1497" y="634"/>
              <a:ext cx="727" cy="1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0182" name="Line 9"/>
            <p:cNvSpPr/>
            <p:nvPr/>
          </p:nvSpPr>
          <p:spPr>
            <a:xfrm flipV="1">
              <a:off x="1497" y="1088"/>
              <a:ext cx="727" cy="1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0183" name="Oval 10"/>
            <p:cNvSpPr/>
            <p:nvPr/>
          </p:nvSpPr>
          <p:spPr>
            <a:xfrm>
              <a:off x="3312" y="544"/>
              <a:ext cx="181" cy="182"/>
            </a:xfrm>
            <a:prstGeom prst="ellipse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p>
              <a:pPr algn="ctr" eaLnBrk="0" hangingPunct="0"/>
              <a:r>
                <a:rPr lang="zh-CN" altLang="en-US" sz="1800" dirty="0">
                  <a:latin typeface="Arial" panose="020B0604020202020204" pitchFamily="34" charset="0"/>
                  <a:ea typeface="宋体" panose="02010600030101010101" pitchFamily="2" charset="-122"/>
                </a:rPr>
                <a:t>C</a:t>
              </a:r>
              <a:endParaRPr lang="zh-CN" altLang="en-US" sz="1800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0184" name="Oval 11"/>
            <p:cNvSpPr/>
            <p:nvPr/>
          </p:nvSpPr>
          <p:spPr>
            <a:xfrm>
              <a:off x="3312" y="997"/>
              <a:ext cx="181" cy="182"/>
            </a:xfrm>
            <a:prstGeom prst="ellipse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p>
              <a:pPr algn="ctr" eaLnBrk="0" hangingPunct="0"/>
              <a:r>
                <a:rPr lang="zh-CN" altLang="en-US" sz="1800" dirty="0">
                  <a:latin typeface="Arial" panose="020B0604020202020204" pitchFamily="34" charset="0"/>
                  <a:ea typeface="宋体" panose="02010600030101010101" pitchFamily="2" charset="-122"/>
                </a:rPr>
                <a:t>D</a:t>
              </a:r>
              <a:endParaRPr lang="zh-CN" altLang="en-US" sz="1800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0185" name="Oval 12"/>
            <p:cNvSpPr/>
            <p:nvPr/>
          </p:nvSpPr>
          <p:spPr>
            <a:xfrm>
              <a:off x="2768" y="680"/>
              <a:ext cx="181" cy="182"/>
            </a:xfrm>
            <a:prstGeom prst="ellipse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p>
              <a:pPr algn="ctr" eaLnBrk="0" hangingPunct="0"/>
              <a:r>
                <a:rPr lang="zh-CN" altLang="en-US" sz="1800" dirty="0">
                  <a:latin typeface="Arial" panose="020B0604020202020204" pitchFamily="34" charset="0"/>
                  <a:ea typeface="宋体" panose="02010600030101010101" pitchFamily="2" charset="-122"/>
                </a:rPr>
                <a:t>E</a:t>
              </a:r>
              <a:endParaRPr lang="zh-CN" altLang="en-US" sz="1800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0186" name="Oval 13"/>
            <p:cNvSpPr/>
            <p:nvPr/>
          </p:nvSpPr>
          <p:spPr>
            <a:xfrm>
              <a:off x="2768" y="1088"/>
              <a:ext cx="181" cy="182"/>
            </a:xfrm>
            <a:prstGeom prst="ellipse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p>
              <a:pPr algn="ctr" eaLnBrk="0" hangingPunct="0"/>
              <a:r>
                <a:rPr lang="zh-CN" altLang="en-US" sz="1800" dirty="0">
                  <a:latin typeface="Arial" panose="020B0604020202020204" pitchFamily="34" charset="0"/>
                  <a:ea typeface="宋体" panose="02010600030101010101" pitchFamily="2" charset="-122"/>
                </a:rPr>
                <a:t>F</a:t>
              </a:r>
              <a:endParaRPr lang="zh-CN" altLang="en-US" sz="1800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0187" name="Rectangle 14"/>
            <p:cNvSpPr/>
            <p:nvPr/>
          </p:nvSpPr>
          <p:spPr>
            <a:xfrm>
              <a:off x="2360" y="181"/>
              <a:ext cx="1043" cy="227"/>
            </a:xfrm>
            <a:prstGeom prst="rect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algn="ctr" eaLnBrk="0" hangingPunct="0"/>
              <a:endParaRPr lang="zh-CN" altLang="en-US" sz="1800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0188" name="Rectangle 15"/>
            <p:cNvSpPr/>
            <p:nvPr/>
          </p:nvSpPr>
          <p:spPr>
            <a:xfrm>
              <a:off x="2132" y="1451"/>
              <a:ext cx="1452" cy="273"/>
            </a:xfrm>
            <a:prstGeom prst="rect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algn="ctr" eaLnBrk="0" hangingPunct="0"/>
              <a:endParaRPr lang="zh-CN" altLang="en-US" sz="1800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0189" name="Oval 16"/>
            <p:cNvSpPr/>
            <p:nvPr/>
          </p:nvSpPr>
          <p:spPr>
            <a:xfrm>
              <a:off x="2178" y="2358"/>
              <a:ext cx="181" cy="182"/>
            </a:xfrm>
            <a:prstGeom prst="ellipse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p>
              <a:pPr algn="ctr" eaLnBrk="0" hangingPunct="0"/>
              <a:r>
                <a:rPr lang="zh-CN" altLang="en-US" sz="1800" dirty="0">
                  <a:latin typeface="Arial" panose="020B0604020202020204" pitchFamily="34" charset="0"/>
                  <a:ea typeface="宋体" panose="02010600030101010101" pitchFamily="2" charset="-122"/>
                </a:rPr>
                <a:t>2</a:t>
              </a:r>
              <a:endParaRPr lang="zh-CN" altLang="en-US" sz="1800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0190" name="Oval 17"/>
            <p:cNvSpPr/>
            <p:nvPr/>
          </p:nvSpPr>
          <p:spPr>
            <a:xfrm>
              <a:off x="3312" y="2358"/>
              <a:ext cx="181" cy="182"/>
            </a:xfrm>
            <a:prstGeom prst="ellipse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p>
              <a:pPr algn="ctr" eaLnBrk="0" hangingPunct="0"/>
              <a:r>
                <a:rPr lang="zh-CN" altLang="en-US" sz="1800" dirty="0">
                  <a:latin typeface="Arial" panose="020B0604020202020204" pitchFamily="34" charset="0"/>
                  <a:ea typeface="宋体" panose="02010600030101010101" pitchFamily="2" charset="-122"/>
                </a:rPr>
                <a:t>5</a:t>
              </a:r>
              <a:endParaRPr lang="zh-CN" altLang="en-US" sz="1800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0191" name="Oval 18"/>
            <p:cNvSpPr/>
            <p:nvPr/>
          </p:nvSpPr>
          <p:spPr>
            <a:xfrm>
              <a:off x="3312" y="1904"/>
              <a:ext cx="181" cy="182"/>
            </a:xfrm>
            <a:prstGeom prst="ellipse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p>
              <a:pPr algn="ctr" eaLnBrk="0" hangingPunct="0"/>
              <a:r>
                <a:rPr lang="zh-CN" altLang="en-US" sz="1800" dirty="0">
                  <a:latin typeface="Arial" panose="020B0604020202020204" pitchFamily="34" charset="0"/>
                  <a:ea typeface="宋体" panose="02010600030101010101" pitchFamily="2" charset="-122"/>
                </a:rPr>
                <a:t>4</a:t>
              </a:r>
              <a:endParaRPr lang="zh-CN" altLang="en-US" sz="1800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0192" name="Oval 19"/>
            <p:cNvSpPr/>
            <p:nvPr/>
          </p:nvSpPr>
          <p:spPr>
            <a:xfrm>
              <a:off x="2178" y="1904"/>
              <a:ext cx="181" cy="182"/>
            </a:xfrm>
            <a:prstGeom prst="ellipse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p>
              <a:pPr algn="ctr" eaLnBrk="0" hangingPunct="0"/>
              <a:r>
                <a:rPr lang="zh-CN" altLang="en-US" sz="1800" dirty="0">
                  <a:latin typeface="Arial" panose="020B0604020202020204" pitchFamily="34" charset="0"/>
                  <a:ea typeface="宋体" panose="02010600030101010101" pitchFamily="2" charset="-122"/>
                </a:rPr>
                <a:t>1</a:t>
              </a:r>
              <a:endParaRPr lang="zh-CN" altLang="en-US" sz="1800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0193" name="Oval 20"/>
            <p:cNvSpPr/>
            <p:nvPr/>
          </p:nvSpPr>
          <p:spPr>
            <a:xfrm>
              <a:off x="2178" y="2812"/>
              <a:ext cx="181" cy="182"/>
            </a:xfrm>
            <a:prstGeom prst="ellipse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p>
              <a:pPr algn="ctr" eaLnBrk="0" hangingPunct="0"/>
              <a:r>
                <a:rPr lang="zh-CN" altLang="en-US" sz="1800" dirty="0">
                  <a:latin typeface="Arial" panose="020B0604020202020204" pitchFamily="34" charset="0"/>
                  <a:ea typeface="宋体" panose="02010600030101010101" pitchFamily="2" charset="-122"/>
                </a:rPr>
                <a:t>3</a:t>
              </a:r>
              <a:endParaRPr lang="zh-CN" altLang="en-US" sz="1800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0194" name="Oval 21"/>
            <p:cNvSpPr/>
            <p:nvPr/>
          </p:nvSpPr>
          <p:spPr>
            <a:xfrm>
              <a:off x="2723" y="2131"/>
              <a:ext cx="181" cy="182"/>
            </a:xfrm>
            <a:prstGeom prst="ellipse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p>
              <a:pPr algn="ctr" eaLnBrk="0" hangingPunct="0"/>
              <a:r>
                <a:rPr lang="zh-CN" altLang="en-US" sz="1800" dirty="0">
                  <a:latin typeface="Arial" panose="020B0604020202020204" pitchFamily="34" charset="0"/>
                  <a:ea typeface="宋体" panose="02010600030101010101" pitchFamily="2" charset="-122"/>
                </a:rPr>
                <a:t>7</a:t>
              </a:r>
              <a:endParaRPr lang="zh-CN" altLang="en-US" sz="1800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0195" name="Oval 22"/>
            <p:cNvSpPr/>
            <p:nvPr/>
          </p:nvSpPr>
          <p:spPr>
            <a:xfrm>
              <a:off x="3312" y="2812"/>
              <a:ext cx="181" cy="182"/>
            </a:xfrm>
            <a:prstGeom prst="ellipse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p>
              <a:pPr algn="ctr" eaLnBrk="0" hangingPunct="0"/>
              <a:r>
                <a:rPr lang="zh-CN" altLang="en-US" sz="1800" dirty="0">
                  <a:latin typeface="Arial" panose="020B0604020202020204" pitchFamily="34" charset="0"/>
                  <a:ea typeface="宋体" panose="02010600030101010101" pitchFamily="2" charset="-122"/>
                </a:rPr>
                <a:t>6</a:t>
              </a:r>
              <a:endParaRPr lang="zh-CN" altLang="en-US" sz="1800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0196" name="Oval 23"/>
            <p:cNvSpPr/>
            <p:nvPr/>
          </p:nvSpPr>
          <p:spPr>
            <a:xfrm>
              <a:off x="2723" y="2585"/>
              <a:ext cx="181" cy="182"/>
            </a:xfrm>
            <a:prstGeom prst="ellipse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p>
              <a:pPr algn="ctr" eaLnBrk="0" hangingPunct="0"/>
              <a:r>
                <a:rPr lang="zh-CN" altLang="en-US" sz="1800" dirty="0">
                  <a:latin typeface="Arial" panose="020B0604020202020204" pitchFamily="34" charset="0"/>
                  <a:ea typeface="宋体" panose="02010600030101010101" pitchFamily="2" charset="-122"/>
                </a:rPr>
                <a:t>8</a:t>
              </a:r>
              <a:endParaRPr lang="zh-CN" altLang="en-US" sz="1800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0197" name="Oval 24"/>
            <p:cNvSpPr/>
            <p:nvPr/>
          </p:nvSpPr>
          <p:spPr>
            <a:xfrm>
              <a:off x="2723" y="2948"/>
              <a:ext cx="181" cy="182"/>
            </a:xfrm>
            <a:prstGeom prst="ellipse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p>
              <a:pPr algn="ctr" eaLnBrk="0" hangingPunct="0"/>
              <a:r>
                <a:rPr lang="zh-CN" altLang="en-US" sz="1800" dirty="0">
                  <a:latin typeface="Arial" panose="020B0604020202020204" pitchFamily="34" charset="0"/>
                  <a:ea typeface="宋体" panose="02010600030101010101" pitchFamily="2" charset="-122"/>
                </a:rPr>
                <a:t>-</a:t>
              </a:r>
              <a:endParaRPr lang="zh-CN" altLang="en-US" sz="1800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0198" name="Oval 25"/>
            <p:cNvSpPr/>
            <p:nvPr/>
          </p:nvSpPr>
          <p:spPr>
            <a:xfrm>
              <a:off x="2450" y="3175"/>
              <a:ext cx="181" cy="182"/>
            </a:xfrm>
            <a:prstGeom prst="ellipse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p>
              <a:pPr algn="ctr" eaLnBrk="0" hangingPunct="0"/>
              <a:r>
                <a:rPr lang="zh-CN" altLang="en-US" sz="1800" dirty="0">
                  <a:latin typeface="Arial" panose="020B0604020202020204" pitchFamily="34" charset="0"/>
                  <a:ea typeface="宋体" panose="02010600030101010101" pitchFamily="2" charset="-122"/>
                </a:rPr>
                <a:t>L1</a:t>
              </a:r>
              <a:endParaRPr lang="zh-CN" altLang="en-US" sz="1800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0199" name="Oval 26"/>
            <p:cNvSpPr/>
            <p:nvPr/>
          </p:nvSpPr>
          <p:spPr>
            <a:xfrm>
              <a:off x="3040" y="3175"/>
              <a:ext cx="181" cy="182"/>
            </a:xfrm>
            <a:prstGeom prst="ellipse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p>
              <a:pPr algn="ctr" eaLnBrk="0" hangingPunct="0"/>
              <a:r>
                <a:rPr lang="zh-CN" altLang="en-US" sz="1800" dirty="0">
                  <a:latin typeface="Arial" panose="020B0604020202020204" pitchFamily="34" charset="0"/>
                  <a:ea typeface="宋体" panose="02010600030101010101" pitchFamily="2" charset="-122"/>
                </a:rPr>
                <a:t>L2</a:t>
              </a:r>
              <a:endParaRPr lang="zh-CN" altLang="en-US" sz="1800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0200" name="Line 27"/>
            <p:cNvSpPr/>
            <p:nvPr/>
          </p:nvSpPr>
          <p:spPr>
            <a:xfrm>
              <a:off x="1543" y="3220"/>
              <a:ext cx="907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0201" name="Line 28"/>
            <p:cNvSpPr/>
            <p:nvPr/>
          </p:nvSpPr>
          <p:spPr>
            <a:xfrm>
              <a:off x="1543" y="3492"/>
              <a:ext cx="1588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0202" name="Line 29"/>
            <p:cNvSpPr/>
            <p:nvPr/>
          </p:nvSpPr>
          <p:spPr>
            <a:xfrm>
              <a:off x="3131" y="3356"/>
              <a:ext cx="0" cy="136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0203" name="Line 30"/>
            <p:cNvSpPr/>
            <p:nvPr/>
          </p:nvSpPr>
          <p:spPr>
            <a:xfrm>
              <a:off x="3494" y="1995"/>
              <a:ext cx="907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0204" name="Line 31"/>
            <p:cNvSpPr/>
            <p:nvPr/>
          </p:nvSpPr>
          <p:spPr>
            <a:xfrm>
              <a:off x="3494" y="2449"/>
              <a:ext cx="907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0205" name="Line 32"/>
            <p:cNvSpPr/>
            <p:nvPr/>
          </p:nvSpPr>
          <p:spPr>
            <a:xfrm>
              <a:off x="2904" y="2222"/>
              <a:ext cx="408" cy="408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0206" name="Line 33"/>
            <p:cNvSpPr/>
            <p:nvPr/>
          </p:nvSpPr>
          <p:spPr>
            <a:xfrm>
              <a:off x="3358" y="2630"/>
              <a:ext cx="1723" cy="1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0207" name="Line 34"/>
            <p:cNvSpPr/>
            <p:nvPr/>
          </p:nvSpPr>
          <p:spPr>
            <a:xfrm>
              <a:off x="2904" y="2721"/>
              <a:ext cx="408" cy="363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0208" name="Line 35"/>
            <p:cNvSpPr/>
            <p:nvPr/>
          </p:nvSpPr>
          <p:spPr>
            <a:xfrm>
              <a:off x="3312" y="3084"/>
              <a:ext cx="1769" cy="1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0209" name="Text Box 36"/>
            <p:cNvSpPr txBox="1"/>
            <p:nvPr/>
          </p:nvSpPr>
          <p:spPr>
            <a:xfrm>
              <a:off x="1497" y="680"/>
              <a:ext cx="408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 eaLnBrk="0" hangingPunct="0">
                <a:spcBef>
                  <a:spcPct val="50000"/>
                </a:spcBef>
              </a:pPr>
              <a:r>
                <a:rPr lang="zh-CN" altLang="en-US" sz="2400" dirty="0">
                  <a:latin typeface="Arial" panose="020B0604020202020204" pitchFamily="34" charset="0"/>
                  <a:ea typeface="宋体" panose="02010600030101010101" pitchFamily="2" charset="-122"/>
                </a:rPr>
                <a:t>E </a:t>
              </a:r>
              <a:r>
                <a:rPr lang="zh-CN" altLang="en-US" sz="2400" baseline="-25000" dirty="0">
                  <a:latin typeface="Arial" panose="020B0604020202020204" pitchFamily="34" charset="0"/>
                  <a:ea typeface="宋体" panose="02010600030101010101" pitchFamily="2" charset="-122"/>
                </a:rPr>
                <a:t>i</a:t>
              </a:r>
              <a:endParaRPr lang="zh-CN" altLang="en-US" sz="2400" baseline="-25000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0210" name="Text Box 37"/>
            <p:cNvSpPr txBox="1"/>
            <p:nvPr/>
          </p:nvSpPr>
          <p:spPr>
            <a:xfrm>
              <a:off x="4265" y="2131"/>
              <a:ext cx="952" cy="231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 eaLnBrk="0" hangingPunct="0">
                <a:spcBef>
                  <a:spcPct val="50000"/>
                </a:spcBef>
              </a:pPr>
              <a:r>
                <a:rPr lang="zh-CN" altLang="en-US" sz="1800" dirty="0">
                  <a:latin typeface="Arial" panose="020B0604020202020204" pitchFamily="34" charset="0"/>
                  <a:ea typeface="宋体" panose="02010600030101010101" pitchFamily="2" charset="-122"/>
                </a:rPr>
                <a:t>V</a:t>
              </a:r>
              <a:r>
                <a:rPr lang="zh-CN" altLang="en-US" sz="1800" baseline="-25000" dirty="0">
                  <a:latin typeface="Arial" panose="020B0604020202020204" pitchFamily="34" charset="0"/>
                  <a:ea typeface="宋体" panose="02010600030101010101" pitchFamily="2" charset="-122"/>
                </a:rPr>
                <a:t>0</a:t>
              </a:r>
              <a:r>
                <a:rPr lang="zh-CN" altLang="en-US" sz="1800" dirty="0">
                  <a:latin typeface="Arial" panose="020B0604020202020204" pitchFamily="34" charset="0"/>
                  <a:ea typeface="宋体" panose="02010600030101010101" pitchFamily="2" charset="-122"/>
                </a:rPr>
                <a:t>   1-5V</a:t>
              </a:r>
              <a:endParaRPr lang="zh-CN" altLang="en-US" sz="1800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0211" name="Text Box 38"/>
            <p:cNvSpPr txBox="1"/>
            <p:nvPr/>
          </p:nvSpPr>
          <p:spPr>
            <a:xfrm>
              <a:off x="3947" y="2722"/>
              <a:ext cx="907" cy="232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 eaLnBrk="0" hangingPunct="0">
                <a:spcBef>
                  <a:spcPct val="50000"/>
                </a:spcBef>
              </a:pPr>
              <a:r>
                <a:rPr lang="zh-CN" altLang="en-US" sz="1800" dirty="0">
                  <a:latin typeface="Arial" panose="020B0604020202020204" pitchFamily="34" charset="0"/>
                  <a:ea typeface="宋体" panose="02010600030101010101" pitchFamily="2" charset="-122"/>
                </a:rPr>
                <a:t>I</a:t>
              </a:r>
              <a:r>
                <a:rPr lang="zh-CN" altLang="en-US" sz="1800" baseline="-25000" dirty="0">
                  <a:latin typeface="Arial" panose="020B0604020202020204" pitchFamily="34" charset="0"/>
                  <a:ea typeface="宋体" panose="02010600030101010101" pitchFamily="2" charset="-122"/>
                </a:rPr>
                <a:t>0</a:t>
              </a:r>
              <a:r>
                <a:rPr lang="zh-CN" altLang="en-US" sz="1800" dirty="0">
                  <a:latin typeface="Arial" panose="020B0604020202020204" pitchFamily="34" charset="0"/>
                  <a:ea typeface="宋体" panose="02010600030101010101" pitchFamily="2" charset="-122"/>
                </a:rPr>
                <a:t>   4</a:t>
              </a:r>
              <a:r>
                <a:rPr lang="en-US" altLang="zh-CN" sz="1800" dirty="0">
                  <a:latin typeface="Arial" panose="020B0604020202020204" pitchFamily="34" charset="0"/>
                  <a:ea typeface="宋体" panose="02010600030101010101" pitchFamily="2" charset="-122"/>
                </a:rPr>
                <a:t>~</a:t>
              </a:r>
              <a:r>
                <a:rPr lang="zh-CN" altLang="en-US" sz="1800" dirty="0">
                  <a:latin typeface="Arial" panose="020B0604020202020204" pitchFamily="34" charset="0"/>
                  <a:ea typeface="宋体" panose="02010600030101010101" pitchFamily="2" charset="-122"/>
                </a:rPr>
                <a:t>20mA</a:t>
              </a:r>
              <a:endParaRPr lang="zh-CN" altLang="en-US" sz="1800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0212" name="Text Box 39"/>
            <p:cNvSpPr txBox="1"/>
            <p:nvPr/>
          </p:nvSpPr>
          <p:spPr>
            <a:xfrm>
              <a:off x="1180" y="3220"/>
              <a:ext cx="453" cy="231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 eaLnBrk="0" hangingPunct="0">
                <a:spcBef>
                  <a:spcPct val="50000"/>
                </a:spcBef>
              </a:pPr>
              <a:r>
                <a:rPr lang="zh-CN" altLang="en-US" sz="1800" dirty="0">
                  <a:latin typeface="Arial" panose="020B0604020202020204" pitchFamily="34" charset="0"/>
                  <a:ea typeface="宋体" panose="02010600030101010101" pitchFamily="2" charset="-122"/>
                </a:rPr>
                <a:t>24V</a:t>
              </a:r>
              <a:endParaRPr lang="zh-CN" altLang="en-US" sz="1800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0213" name="Oval 40"/>
            <p:cNvSpPr/>
            <p:nvPr/>
          </p:nvSpPr>
          <p:spPr>
            <a:xfrm>
              <a:off x="2268" y="1497"/>
              <a:ext cx="182" cy="181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0214" name="Line 41"/>
            <p:cNvSpPr/>
            <p:nvPr/>
          </p:nvSpPr>
          <p:spPr>
            <a:xfrm flipH="1">
              <a:off x="2314" y="1542"/>
              <a:ext cx="90" cy="136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0215" name="Oval 42"/>
            <p:cNvSpPr/>
            <p:nvPr/>
          </p:nvSpPr>
          <p:spPr>
            <a:xfrm>
              <a:off x="3220" y="1497"/>
              <a:ext cx="182" cy="181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0216" name="Line 43"/>
            <p:cNvSpPr/>
            <p:nvPr/>
          </p:nvSpPr>
          <p:spPr>
            <a:xfrm flipH="1">
              <a:off x="3266" y="1542"/>
              <a:ext cx="90" cy="136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0217" name="Text Box 44"/>
            <p:cNvSpPr txBox="1"/>
            <p:nvPr/>
          </p:nvSpPr>
          <p:spPr>
            <a:xfrm>
              <a:off x="1180" y="1406"/>
              <a:ext cx="681" cy="327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dirty="0">
                  <a:latin typeface="Arial" panose="020B0604020202020204" pitchFamily="34" charset="0"/>
                  <a:ea typeface="宋体" panose="02010600030101010101" pitchFamily="2" charset="-122"/>
                </a:rPr>
                <a:t>零点</a:t>
              </a:r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0218" name="Text Box 45"/>
            <p:cNvSpPr txBox="1"/>
            <p:nvPr/>
          </p:nvSpPr>
          <p:spPr>
            <a:xfrm>
              <a:off x="3765" y="1406"/>
              <a:ext cx="681" cy="327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dirty="0">
                  <a:latin typeface="Arial" panose="020B0604020202020204" pitchFamily="34" charset="0"/>
                  <a:ea typeface="宋体" panose="02010600030101010101" pitchFamily="2" charset="-122"/>
                </a:rPr>
                <a:t>量程</a:t>
              </a:r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0219" name="Text Box 46"/>
            <p:cNvSpPr txBox="1"/>
            <p:nvPr/>
          </p:nvSpPr>
          <p:spPr>
            <a:xfrm>
              <a:off x="0" y="0"/>
              <a:ext cx="1315" cy="518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sz="2400" dirty="0">
                  <a:latin typeface="Arial" panose="020B0604020202020204" pitchFamily="34" charset="0"/>
                  <a:ea typeface="宋体" panose="02010600030101010101" pitchFamily="2" charset="-122"/>
                </a:rPr>
                <a:t>热电偶温度变送器调校</a:t>
              </a:r>
              <a:endParaRPr lang="zh-CN" altLang="en-US" sz="2400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0220" name="Oval 47"/>
            <p:cNvSpPr/>
            <p:nvPr/>
          </p:nvSpPr>
          <p:spPr>
            <a:xfrm>
              <a:off x="4945" y="2722"/>
              <a:ext cx="272" cy="272"/>
            </a:xfrm>
            <a:prstGeom prst="ellipse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0221" name="Line 48"/>
            <p:cNvSpPr/>
            <p:nvPr/>
          </p:nvSpPr>
          <p:spPr>
            <a:xfrm flipV="1">
              <a:off x="5035" y="2767"/>
              <a:ext cx="91" cy="181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50222" name="Line 49"/>
            <p:cNvSpPr/>
            <p:nvPr/>
          </p:nvSpPr>
          <p:spPr>
            <a:xfrm>
              <a:off x="5081" y="2631"/>
              <a:ext cx="0" cy="91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0223" name="Line 50"/>
            <p:cNvSpPr/>
            <p:nvPr/>
          </p:nvSpPr>
          <p:spPr>
            <a:xfrm>
              <a:off x="5081" y="2994"/>
              <a:ext cx="0" cy="91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0224" name="Rectangle 51"/>
            <p:cNvSpPr/>
            <p:nvPr/>
          </p:nvSpPr>
          <p:spPr>
            <a:xfrm>
              <a:off x="635" y="544"/>
              <a:ext cx="862" cy="681"/>
            </a:xfrm>
            <a:prstGeom prst="rect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r>
                <a:rPr lang="zh-CN" altLang="en-US" sz="2000" dirty="0">
                  <a:latin typeface="Arial" panose="020B0604020202020204" pitchFamily="34" charset="0"/>
                  <a:ea typeface="宋体" panose="02010600030101010101" pitchFamily="2" charset="-122"/>
                </a:rPr>
                <a:t>毫伏电压</a:t>
              </a:r>
              <a:endParaRPr lang="zh-CN" altLang="en-US" sz="2000" dirty="0">
                <a:latin typeface="Arial" panose="020B0604020202020204" pitchFamily="34" charset="0"/>
                <a:ea typeface="宋体" panose="02010600030101010101" pitchFamily="2" charset="-122"/>
              </a:endParaRPr>
            </a:p>
            <a:p>
              <a:pPr algn="ctr"/>
              <a:r>
                <a:rPr lang="zh-CN" altLang="en-US" sz="2000" dirty="0">
                  <a:latin typeface="Arial" panose="020B0604020202020204" pitchFamily="34" charset="0"/>
                  <a:ea typeface="宋体" panose="02010600030101010101" pitchFamily="2" charset="-122"/>
                </a:rPr>
                <a:t>发生器</a:t>
              </a:r>
              <a:endParaRPr lang="zh-CN" altLang="en-US" sz="2000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50225" name="Rectangle 2"/>
          <p:cNvSpPr/>
          <p:nvPr/>
        </p:nvSpPr>
        <p:spPr>
          <a:xfrm>
            <a:off x="2511425" y="177800"/>
            <a:ext cx="3968750" cy="358775"/>
          </a:xfrm>
          <a:prstGeom prst="rect">
            <a:avLst/>
          </a:prstGeom>
          <a:gradFill rotWithShape="1">
            <a:gsLst>
              <a:gs pos="0">
                <a:srgbClr val="3399FF"/>
              </a:gs>
              <a:gs pos="100000">
                <a:srgbClr val="0000FF"/>
              </a:gs>
            </a:gsLst>
            <a:lin ang="5400000" scaled="1"/>
            <a:tileRect/>
          </a:gradFill>
          <a:ln w="9525">
            <a:noFill/>
          </a:ln>
        </p:spPr>
        <p:txBody>
          <a:bodyPr anchor="ctr"/>
          <a:p>
            <a:pPr algn="ctr"/>
            <a:r>
              <a:rPr lang="zh-CN" altLang="en-US" sz="3200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温度变送器</a:t>
            </a:r>
            <a:endParaRPr lang="zh-CN" altLang="en-US" sz="3200" dirty="0">
              <a:solidFill>
                <a:schemeClr val="bg1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50226" name="AutoShape 3"/>
          <p:cNvSpPr/>
          <p:nvPr/>
        </p:nvSpPr>
        <p:spPr>
          <a:xfrm>
            <a:off x="1552575" y="0"/>
            <a:ext cx="936625" cy="865188"/>
          </a:xfrm>
          <a:prstGeom prst="flowChartDecision">
            <a:avLst/>
          </a:prstGeom>
          <a:gradFill rotWithShape="1">
            <a:gsLst>
              <a:gs pos="0">
                <a:srgbClr val="3366FF"/>
              </a:gs>
              <a:gs pos="100000">
                <a:srgbClr val="182F76"/>
              </a:gs>
            </a:gsLst>
            <a:path path="shape">
              <a:fillToRect l="50000" t="50000" r="50000" b="50000"/>
            </a:path>
            <a:tileRect/>
          </a:gradFill>
          <a:ln w="76200" cap="flat" cmpd="tri">
            <a:solidFill>
              <a:srgbClr val="FF99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3.4</a:t>
            </a:r>
            <a:endParaRPr lang="en-US" altLang="zh-CN" sz="2000" dirty="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slow" advClick="0">
    <p:wedg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1201" name="图片 1" descr="620129313968011ca300913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766763"/>
            <a:ext cx="9139238" cy="578008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1202" name="Rectangle 2"/>
          <p:cNvSpPr/>
          <p:nvPr/>
        </p:nvSpPr>
        <p:spPr>
          <a:xfrm>
            <a:off x="2511425" y="177800"/>
            <a:ext cx="3968750" cy="358775"/>
          </a:xfrm>
          <a:prstGeom prst="rect">
            <a:avLst/>
          </a:prstGeom>
          <a:gradFill rotWithShape="1">
            <a:gsLst>
              <a:gs pos="0">
                <a:srgbClr val="3399FF"/>
              </a:gs>
              <a:gs pos="100000">
                <a:srgbClr val="0000FF"/>
              </a:gs>
            </a:gsLst>
            <a:lin ang="5400000" scaled="1"/>
            <a:tileRect/>
          </a:gradFill>
          <a:ln w="9525">
            <a:noFill/>
          </a:ln>
        </p:spPr>
        <p:txBody>
          <a:bodyPr anchor="ctr"/>
          <a:p>
            <a:pPr algn="ctr"/>
            <a:r>
              <a:rPr lang="zh-CN" altLang="en-US" sz="3200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温度变送器</a:t>
            </a:r>
            <a:endParaRPr lang="zh-CN" altLang="en-US" sz="3200" dirty="0">
              <a:solidFill>
                <a:schemeClr val="bg1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51203" name="AutoShape 3"/>
          <p:cNvSpPr/>
          <p:nvPr/>
        </p:nvSpPr>
        <p:spPr>
          <a:xfrm>
            <a:off x="1552575" y="0"/>
            <a:ext cx="936625" cy="865188"/>
          </a:xfrm>
          <a:prstGeom prst="flowChartDecision">
            <a:avLst/>
          </a:prstGeom>
          <a:gradFill rotWithShape="1">
            <a:gsLst>
              <a:gs pos="0">
                <a:srgbClr val="3366FF"/>
              </a:gs>
              <a:gs pos="100000">
                <a:srgbClr val="182F76"/>
              </a:gs>
            </a:gsLst>
            <a:path path="shape">
              <a:fillToRect l="50000" t="50000" r="50000" b="50000"/>
            </a:path>
            <a:tileRect/>
          </a:gradFill>
          <a:ln w="76200" cap="flat" cmpd="tri">
            <a:solidFill>
              <a:srgbClr val="FF99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3.4</a:t>
            </a:r>
            <a:endParaRPr lang="en-US" altLang="zh-CN" sz="2000" dirty="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slow" advClick="0">
    <p:wedg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2225" name="Rectangle 2"/>
          <p:cNvSpPr/>
          <p:nvPr/>
        </p:nvSpPr>
        <p:spPr>
          <a:xfrm>
            <a:off x="3708400" y="1123950"/>
            <a:ext cx="2592388" cy="5545138"/>
          </a:xfrm>
          <a:prstGeom prst="rect">
            <a:avLst/>
          </a:prstGeom>
          <a:noFill/>
          <a:ln w="2857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2226" name="Oval 3"/>
          <p:cNvSpPr/>
          <p:nvPr/>
        </p:nvSpPr>
        <p:spPr>
          <a:xfrm>
            <a:off x="3997325" y="1916113"/>
            <a:ext cx="287338" cy="288925"/>
          </a:xfrm>
          <a:prstGeom prst="ellipse">
            <a:avLst/>
          </a:prstGeom>
          <a:noFill/>
          <a:ln w="2857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/>
          <a:p>
            <a:pPr algn="ctr" eaLnBrk="0" hangingPunct="0"/>
            <a:r>
              <a:rPr lang="zh-CN" altLang="en-US" sz="1800" dirty="0">
                <a:latin typeface="Arial" panose="020B0604020202020204" pitchFamily="34" charset="0"/>
                <a:ea typeface="宋体" panose="02010600030101010101" pitchFamily="2" charset="-122"/>
              </a:rPr>
              <a:t>A</a:t>
            </a:r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2227" name="Oval 4"/>
          <p:cNvSpPr/>
          <p:nvPr/>
        </p:nvSpPr>
        <p:spPr>
          <a:xfrm>
            <a:off x="3997325" y="2635250"/>
            <a:ext cx="287338" cy="288925"/>
          </a:xfrm>
          <a:prstGeom prst="ellipse">
            <a:avLst/>
          </a:prstGeom>
          <a:noFill/>
          <a:ln w="2857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/>
          <a:p>
            <a:pPr algn="ctr" eaLnBrk="0" hangingPunct="0"/>
            <a:r>
              <a:rPr lang="zh-CN" altLang="en-US" sz="1800" dirty="0">
                <a:latin typeface="Arial" panose="020B0604020202020204" pitchFamily="34" charset="0"/>
                <a:ea typeface="宋体" panose="02010600030101010101" pitchFamily="2" charset="-122"/>
              </a:rPr>
              <a:t>B</a:t>
            </a:r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2228" name="Line 5"/>
          <p:cNvSpPr/>
          <p:nvPr/>
        </p:nvSpPr>
        <p:spPr>
          <a:xfrm flipV="1">
            <a:off x="2268538" y="2058988"/>
            <a:ext cx="1728787" cy="1587"/>
          </a:xfrm>
          <a:prstGeom prst="line">
            <a:avLst/>
          </a:prstGeom>
          <a:ln w="2857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2229" name="Line 6"/>
          <p:cNvSpPr/>
          <p:nvPr/>
        </p:nvSpPr>
        <p:spPr>
          <a:xfrm flipV="1">
            <a:off x="2268538" y="2779713"/>
            <a:ext cx="1728787" cy="1587"/>
          </a:xfrm>
          <a:prstGeom prst="line">
            <a:avLst/>
          </a:prstGeom>
          <a:ln w="2857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2230" name="Oval 7"/>
          <p:cNvSpPr/>
          <p:nvPr/>
        </p:nvSpPr>
        <p:spPr>
          <a:xfrm>
            <a:off x="5724525" y="1916113"/>
            <a:ext cx="287338" cy="288925"/>
          </a:xfrm>
          <a:prstGeom prst="ellipse">
            <a:avLst/>
          </a:prstGeom>
          <a:noFill/>
          <a:ln w="2857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/>
          <a:p>
            <a:pPr algn="ctr" eaLnBrk="0" hangingPunct="0"/>
            <a:r>
              <a:rPr lang="zh-CN" altLang="en-US" sz="1800" dirty="0">
                <a:latin typeface="Arial" panose="020B0604020202020204" pitchFamily="34" charset="0"/>
                <a:ea typeface="宋体" panose="02010600030101010101" pitchFamily="2" charset="-122"/>
              </a:rPr>
              <a:t>C</a:t>
            </a:r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2231" name="Oval 8"/>
          <p:cNvSpPr/>
          <p:nvPr/>
        </p:nvSpPr>
        <p:spPr>
          <a:xfrm>
            <a:off x="5724525" y="2635250"/>
            <a:ext cx="287338" cy="288925"/>
          </a:xfrm>
          <a:prstGeom prst="ellipse">
            <a:avLst/>
          </a:prstGeom>
          <a:noFill/>
          <a:ln w="2857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/>
          <a:p>
            <a:pPr algn="ctr" eaLnBrk="0" hangingPunct="0"/>
            <a:r>
              <a:rPr lang="zh-CN" altLang="en-US" sz="1800" dirty="0">
                <a:latin typeface="Arial" panose="020B0604020202020204" pitchFamily="34" charset="0"/>
                <a:ea typeface="宋体" panose="02010600030101010101" pitchFamily="2" charset="-122"/>
              </a:rPr>
              <a:t>D</a:t>
            </a:r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2232" name="Oval 9"/>
          <p:cNvSpPr/>
          <p:nvPr/>
        </p:nvSpPr>
        <p:spPr>
          <a:xfrm>
            <a:off x="4860925" y="2132013"/>
            <a:ext cx="287338" cy="288925"/>
          </a:xfrm>
          <a:prstGeom prst="ellipse">
            <a:avLst/>
          </a:prstGeom>
          <a:noFill/>
          <a:ln w="2857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/>
          <a:p>
            <a:pPr algn="ctr" eaLnBrk="0" hangingPunct="0"/>
            <a:r>
              <a:rPr lang="zh-CN" altLang="en-US" sz="1800" dirty="0">
                <a:latin typeface="Arial" panose="020B0604020202020204" pitchFamily="34" charset="0"/>
                <a:ea typeface="宋体" panose="02010600030101010101" pitchFamily="2" charset="-122"/>
              </a:rPr>
              <a:t>E</a:t>
            </a:r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2233" name="Oval 10"/>
          <p:cNvSpPr/>
          <p:nvPr/>
        </p:nvSpPr>
        <p:spPr>
          <a:xfrm>
            <a:off x="4859338" y="2924175"/>
            <a:ext cx="287337" cy="288925"/>
          </a:xfrm>
          <a:prstGeom prst="ellipse">
            <a:avLst/>
          </a:prstGeom>
          <a:noFill/>
          <a:ln w="2857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/>
          <a:p>
            <a:pPr algn="ctr" eaLnBrk="0" hangingPunct="0"/>
            <a:r>
              <a:rPr lang="zh-CN" altLang="en-US" sz="1800" dirty="0">
                <a:latin typeface="Arial" panose="020B0604020202020204" pitchFamily="34" charset="0"/>
                <a:ea typeface="宋体" panose="02010600030101010101" pitchFamily="2" charset="-122"/>
              </a:rPr>
              <a:t>F</a:t>
            </a:r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2234" name="Rectangle 11"/>
          <p:cNvSpPr/>
          <p:nvPr/>
        </p:nvSpPr>
        <p:spPr>
          <a:xfrm>
            <a:off x="4213225" y="1339850"/>
            <a:ext cx="1655763" cy="360363"/>
          </a:xfrm>
          <a:prstGeom prst="rect">
            <a:avLst/>
          </a:prstGeom>
          <a:noFill/>
          <a:ln w="2857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 eaLnBrk="0" hangingPunct="0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2235" name="Rectangle 12"/>
          <p:cNvSpPr/>
          <p:nvPr/>
        </p:nvSpPr>
        <p:spPr>
          <a:xfrm>
            <a:off x="3851275" y="3355975"/>
            <a:ext cx="2305050" cy="433388"/>
          </a:xfrm>
          <a:prstGeom prst="rect">
            <a:avLst/>
          </a:prstGeom>
          <a:noFill/>
          <a:ln w="2857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 eaLnBrk="0" hangingPunct="0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2236" name="Oval 13"/>
          <p:cNvSpPr/>
          <p:nvPr/>
        </p:nvSpPr>
        <p:spPr>
          <a:xfrm>
            <a:off x="3924300" y="4795838"/>
            <a:ext cx="287338" cy="288925"/>
          </a:xfrm>
          <a:prstGeom prst="ellipse">
            <a:avLst/>
          </a:prstGeom>
          <a:noFill/>
          <a:ln w="2857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/>
          <a:p>
            <a:pPr algn="ctr" eaLnBrk="0" hangingPunct="0"/>
            <a:r>
              <a:rPr lang="zh-CN" altLang="en-US" sz="1800" dirty="0">
                <a:latin typeface="Arial" panose="020B0604020202020204" pitchFamily="34" charset="0"/>
                <a:ea typeface="宋体" panose="02010600030101010101" pitchFamily="2" charset="-122"/>
              </a:rPr>
              <a:t>2</a:t>
            </a:r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2237" name="Oval 14"/>
          <p:cNvSpPr/>
          <p:nvPr/>
        </p:nvSpPr>
        <p:spPr>
          <a:xfrm>
            <a:off x="5724525" y="4795838"/>
            <a:ext cx="287338" cy="288925"/>
          </a:xfrm>
          <a:prstGeom prst="ellipse">
            <a:avLst/>
          </a:prstGeom>
          <a:noFill/>
          <a:ln w="2857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/>
          <a:p>
            <a:pPr algn="ctr" eaLnBrk="0" hangingPunct="0"/>
            <a:r>
              <a:rPr lang="zh-CN" altLang="en-US" sz="1800" dirty="0">
                <a:latin typeface="Arial" panose="020B0604020202020204" pitchFamily="34" charset="0"/>
                <a:ea typeface="宋体" panose="02010600030101010101" pitchFamily="2" charset="-122"/>
              </a:rPr>
              <a:t>5</a:t>
            </a:r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2238" name="Oval 15"/>
          <p:cNvSpPr/>
          <p:nvPr/>
        </p:nvSpPr>
        <p:spPr>
          <a:xfrm>
            <a:off x="5724525" y="4075113"/>
            <a:ext cx="287338" cy="288925"/>
          </a:xfrm>
          <a:prstGeom prst="ellipse">
            <a:avLst/>
          </a:prstGeom>
          <a:noFill/>
          <a:ln w="2857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/>
          <a:p>
            <a:pPr algn="ctr" eaLnBrk="0" hangingPunct="0"/>
            <a:r>
              <a:rPr lang="zh-CN" altLang="en-US" sz="1800" dirty="0">
                <a:latin typeface="Arial" panose="020B0604020202020204" pitchFamily="34" charset="0"/>
                <a:ea typeface="宋体" panose="02010600030101010101" pitchFamily="2" charset="-122"/>
              </a:rPr>
              <a:t>4</a:t>
            </a:r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2239" name="Oval 16"/>
          <p:cNvSpPr/>
          <p:nvPr/>
        </p:nvSpPr>
        <p:spPr>
          <a:xfrm>
            <a:off x="3924300" y="4075113"/>
            <a:ext cx="287338" cy="288925"/>
          </a:xfrm>
          <a:prstGeom prst="ellipse">
            <a:avLst/>
          </a:prstGeom>
          <a:noFill/>
          <a:ln w="2857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/>
          <a:p>
            <a:pPr algn="ctr" eaLnBrk="0" hangingPunct="0"/>
            <a:r>
              <a:rPr lang="zh-CN" altLang="en-US" sz="1800" dirty="0">
                <a:latin typeface="Arial" panose="020B0604020202020204" pitchFamily="34" charset="0"/>
                <a:ea typeface="宋体" panose="02010600030101010101" pitchFamily="2" charset="-122"/>
              </a:rPr>
              <a:t>1</a:t>
            </a:r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2240" name="Oval 17"/>
          <p:cNvSpPr/>
          <p:nvPr/>
        </p:nvSpPr>
        <p:spPr>
          <a:xfrm>
            <a:off x="3924300" y="5516563"/>
            <a:ext cx="287338" cy="288925"/>
          </a:xfrm>
          <a:prstGeom prst="ellipse">
            <a:avLst/>
          </a:prstGeom>
          <a:noFill/>
          <a:ln w="2857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/>
          <a:p>
            <a:pPr algn="ctr" eaLnBrk="0" hangingPunct="0"/>
            <a:r>
              <a:rPr lang="zh-CN" altLang="en-US" sz="1800" dirty="0">
                <a:latin typeface="Arial" panose="020B0604020202020204" pitchFamily="34" charset="0"/>
                <a:ea typeface="宋体" panose="02010600030101010101" pitchFamily="2" charset="-122"/>
              </a:rPr>
              <a:t>3</a:t>
            </a:r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2241" name="Oval 18"/>
          <p:cNvSpPr/>
          <p:nvPr/>
        </p:nvSpPr>
        <p:spPr>
          <a:xfrm>
            <a:off x="4789488" y="4435475"/>
            <a:ext cx="287337" cy="288925"/>
          </a:xfrm>
          <a:prstGeom prst="ellipse">
            <a:avLst/>
          </a:prstGeom>
          <a:noFill/>
          <a:ln w="2857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/>
          <a:p>
            <a:pPr algn="ctr" eaLnBrk="0" hangingPunct="0"/>
            <a:r>
              <a:rPr lang="zh-CN" altLang="en-US" sz="1800" dirty="0">
                <a:latin typeface="Arial" panose="020B0604020202020204" pitchFamily="34" charset="0"/>
                <a:ea typeface="宋体" panose="02010600030101010101" pitchFamily="2" charset="-122"/>
              </a:rPr>
              <a:t>7</a:t>
            </a:r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2242" name="Oval 19"/>
          <p:cNvSpPr/>
          <p:nvPr/>
        </p:nvSpPr>
        <p:spPr>
          <a:xfrm>
            <a:off x="5724525" y="5516563"/>
            <a:ext cx="287338" cy="288925"/>
          </a:xfrm>
          <a:prstGeom prst="ellipse">
            <a:avLst/>
          </a:prstGeom>
          <a:noFill/>
          <a:ln w="2857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/>
          <a:p>
            <a:pPr algn="ctr" eaLnBrk="0" hangingPunct="0"/>
            <a:r>
              <a:rPr lang="zh-CN" altLang="en-US" sz="1800" dirty="0">
                <a:latin typeface="Arial" panose="020B0604020202020204" pitchFamily="34" charset="0"/>
                <a:ea typeface="宋体" panose="02010600030101010101" pitchFamily="2" charset="-122"/>
              </a:rPr>
              <a:t>6</a:t>
            </a:r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2243" name="Oval 20"/>
          <p:cNvSpPr/>
          <p:nvPr/>
        </p:nvSpPr>
        <p:spPr>
          <a:xfrm>
            <a:off x="4789488" y="5156200"/>
            <a:ext cx="287337" cy="288925"/>
          </a:xfrm>
          <a:prstGeom prst="ellipse">
            <a:avLst/>
          </a:prstGeom>
          <a:noFill/>
          <a:ln w="2857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/>
          <a:p>
            <a:pPr algn="ctr" eaLnBrk="0" hangingPunct="0"/>
            <a:r>
              <a:rPr lang="zh-CN" altLang="en-US" sz="1800" dirty="0">
                <a:latin typeface="Arial" panose="020B0604020202020204" pitchFamily="34" charset="0"/>
                <a:ea typeface="宋体" panose="02010600030101010101" pitchFamily="2" charset="-122"/>
              </a:rPr>
              <a:t>8</a:t>
            </a:r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2244" name="Oval 21"/>
          <p:cNvSpPr/>
          <p:nvPr/>
        </p:nvSpPr>
        <p:spPr>
          <a:xfrm>
            <a:off x="4789488" y="5732463"/>
            <a:ext cx="287337" cy="288925"/>
          </a:xfrm>
          <a:prstGeom prst="ellipse">
            <a:avLst/>
          </a:prstGeom>
          <a:noFill/>
          <a:ln w="2857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/>
          <a:p>
            <a:pPr algn="ctr" eaLnBrk="0" hangingPunct="0"/>
            <a:r>
              <a:rPr lang="zh-CN" altLang="en-US" sz="1800" dirty="0">
                <a:latin typeface="Arial" panose="020B0604020202020204" pitchFamily="34" charset="0"/>
                <a:ea typeface="宋体" panose="02010600030101010101" pitchFamily="2" charset="-122"/>
              </a:rPr>
              <a:t>-</a:t>
            </a:r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2245" name="Oval 22"/>
          <p:cNvSpPr/>
          <p:nvPr/>
        </p:nvSpPr>
        <p:spPr>
          <a:xfrm>
            <a:off x="4356100" y="6092825"/>
            <a:ext cx="287338" cy="288925"/>
          </a:xfrm>
          <a:prstGeom prst="ellipse">
            <a:avLst/>
          </a:prstGeom>
          <a:noFill/>
          <a:ln w="2857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/>
          <a:p>
            <a:pPr algn="ctr" eaLnBrk="0" hangingPunct="0"/>
            <a:r>
              <a:rPr lang="zh-CN" altLang="en-US" sz="1800" dirty="0">
                <a:latin typeface="Arial" panose="020B0604020202020204" pitchFamily="34" charset="0"/>
                <a:ea typeface="宋体" panose="02010600030101010101" pitchFamily="2" charset="-122"/>
              </a:rPr>
              <a:t>L1</a:t>
            </a:r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2246" name="Oval 23"/>
          <p:cNvSpPr/>
          <p:nvPr/>
        </p:nvSpPr>
        <p:spPr>
          <a:xfrm>
            <a:off x="5292725" y="6092825"/>
            <a:ext cx="287338" cy="288925"/>
          </a:xfrm>
          <a:prstGeom prst="ellipse">
            <a:avLst/>
          </a:prstGeom>
          <a:noFill/>
          <a:ln w="2857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/>
          <a:p>
            <a:pPr algn="ctr" eaLnBrk="0" hangingPunct="0"/>
            <a:r>
              <a:rPr lang="zh-CN" altLang="en-US" sz="1800" dirty="0">
                <a:latin typeface="Arial" panose="020B0604020202020204" pitchFamily="34" charset="0"/>
                <a:ea typeface="宋体" panose="02010600030101010101" pitchFamily="2" charset="-122"/>
              </a:rPr>
              <a:t>L2</a:t>
            </a:r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2247" name="Line 24"/>
          <p:cNvSpPr/>
          <p:nvPr/>
        </p:nvSpPr>
        <p:spPr>
          <a:xfrm>
            <a:off x="2916238" y="6164263"/>
            <a:ext cx="1439862" cy="0"/>
          </a:xfrm>
          <a:prstGeom prst="line">
            <a:avLst/>
          </a:prstGeom>
          <a:ln w="2857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2248" name="Line 25"/>
          <p:cNvSpPr/>
          <p:nvPr/>
        </p:nvSpPr>
        <p:spPr>
          <a:xfrm>
            <a:off x="2916238" y="6596063"/>
            <a:ext cx="2520950" cy="0"/>
          </a:xfrm>
          <a:prstGeom prst="line">
            <a:avLst/>
          </a:prstGeom>
          <a:ln w="2857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2249" name="Line 26"/>
          <p:cNvSpPr/>
          <p:nvPr/>
        </p:nvSpPr>
        <p:spPr>
          <a:xfrm>
            <a:off x="5437188" y="6380163"/>
            <a:ext cx="0" cy="215900"/>
          </a:xfrm>
          <a:prstGeom prst="line">
            <a:avLst/>
          </a:prstGeom>
          <a:ln w="2857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2250" name="Line 27"/>
          <p:cNvSpPr/>
          <p:nvPr/>
        </p:nvSpPr>
        <p:spPr>
          <a:xfrm>
            <a:off x="6013450" y="4219575"/>
            <a:ext cx="1439863" cy="0"/>
          </a:xfrm>
          <a:prstGeom prst="line">
            <a:avLst/>
          </a:prstGeom>
          <a:ln w="2857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2251" name="Line 28"/>
          <p:cNvSpPr/>
          <p:nvPr/>
        </p:nvSpPr>
        <p:spPr>
          <a:xfrm>
            <a:off x="6013450" y="4940300"/>
            <a:ext cx="1439863" cy="0"/>
          </a:xfrm>
          <a:prstGeom prst="line">
            <a:avLst/>
          </a:prstGeom>
          <a:ln w="2857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2252" name="Line 29"/>
          <p:cNvSpPr/>
          <p:nvPr/>
        </p:nvSpPr>
        <p:spPr>
          <a:xfrm>
            <a:off x="5076825" y="4579938"/>
            <a:ext cx="647700" cy="647700"/>
          </a:xfrm>
          <a:prstGeom prst="line">
            <a:avLst/>
          </a:prstGeom>
          <a:ln w="2857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2253" name="Line 30"/>
          <p:cNvSpPr/>
          <p:nvPr/>
        </p:nvSpPr>
        <p:spPr>
          <a:xfrm>
            <a:off x="5797550" y="5227638"/>
            <a:ext cx="1655763" cy="0"/>
          </a:xfrm>
          <a:prstGeom prst="line">
            <a:avLst/>
          </a:prstGeom>
          <a:ln w="2857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2254" name="Line 31"/>
          <p:cNvSpPr/>
          <p:nvPr/>
        </p:nvSpPr>
        <p:spPr>
          <a:xfrm>
            <a:off x="5076825" y="5372100"/>
            <a:ext cx="647700" cy="576263"/>
          </a:xfrm>
          <a:prstGeom prst="line">
            <a:avLst/>
          </a:prstGeom>
          <a:ln w="2857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2255" name="Line 32"/>
          <p:cNvSpPr/>
          <p:nvPr/>
        </p:nvSpPr>
        <p:spPr>
          <a:xfrm>
            <a:off x="5724525" y="5948363"/>
            <a:ext cx="1728788" cy="0"/>
          </a:xfrm>
          <a:prstGeom prst="line">
            <a:avLst/>
          </a:prstGeom>
          <a:ln w="2857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2256" name="Text Box 33"/>
          <p:cNvSpPr txBox="1"/>
          <p:nvPr/>
        </p:nvSpPr>
        <p:spPr>
          <a:xfrm>
            <a:off x="7237413" y="4435475"/>
            <a:ext cx="1511300" cy="4603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eaLnBrk="0" hangingPunct="0">
              <a:spcBef>
                <a:spcPct val="50000"/>
              </a:spcBef>
            </a:pPr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</a:rPr>
              <a:t>V</a:t>
            </a:r>
            <a:r>
              <a:rPr lang="zh-CN" altLang="en-US" sz="1800" dirty="0">
                <a:latin typeface="Arial" panose="020B0604020202020204" pitchFamily="34" charset="0"/>
                <a:ea typeface="宋体" panose="02010600030101010101" pitchFamily="2" charset="-122"/>
              </a:rPr>
              <a:t>0   1</a:t>
            </a:r>
            <a:r>
              <a:rPr lang="en-US" altLang="zh-CN" sz="1800" dirty="0">
                <a:latin typeface="Arial" panose="020B0604020202020204" pitchFamily="34" charset="0"/>
                <a:ea typeface="宋体" panose="02010600030101010101" pitchFamily="2" charset="-122"/>
              </a:rPr>
              <a:t>~</a:t>
            </a:r>
            <a:r>
              <a:rPr lang="zh-CN" altLang="en-US" sz="1800" dirty="0">
                <a:latin typeface="Arial" panose="020B0604020202020204" pitchFamily="34" charset="0"/>
                <a:ea typeface="宋体" panose="02010600030101010101" pitchFamily="2" charset="-122"/>
              </a:rPr>
              <a:t>5V</a:t>
            </a:r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2257" name="Text Box 34"/>
          <p:cNvSpPr txBox="1"/>
          <p:nvPr/>
        </p:nvSpPr>
        <p:spPr>
          <a:xfrm>
            <a:off x="7165975" y="5372100"/>
            <a:ext cx="1870075" cy="4603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eaLnBrk="0" hangingPunct="0">
              <a:spcBef>
                <a:spcPct val="50000"/>
              </a:spcBef>
            </a:pPr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</a:rPr>
              <a:t>I</a:t>
            </a:r>
            <a:r>
              <a:rPr lang="zh-CN" altLang="en-US" sz="1800" dirty="0">
                <a:latin typeface="Arial" panose="020B0604020202020204" pitchFamily="34" charset="0"/>
                <a:ea typeface="宋体" panose="02010600030101010101" pitchFamily="2" charset="-122"/>
              </a:rPr>
              <a:t>0   4</a:t>
            </a:r>
            <a:r>
              <a:rPr lang="en-US" altLang="zh-CN" sz="1800" dirty="0">
                <a:latin typeface="Arial" panose="020B0604020202020204" pitchFamily="34" charset="0"/>
                <a:ea typeface="宋体" panose="02010600030101010101" pitchFamily="2" charset="-122"/>
              </a:rPr>
              <a:t>~</a:t>
            </a:r>
            <a:r>
              <a:rPr lang="zh-CN" altLang="en-US" sz="1800" dirty="0">
                <a:latin typeface="Arial" panose="020B0604020202020204" pitchFamily="34" charset="0"/>
                <a:ea typeface="宋体" panose="02010600030101010101" pitchFamily="2" charset="-122"/>
              </a:rPr>
              <a:t>20mA</a:t>
            </a:r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2258" name="Text Box 35"/>
          <p:cNvSpPr txBox="1"/>
          <p:nvPr/>
        </p:nvSpPr>
        <p:spPr>
          <a:xfrm>
            <a:off x="2339975" y="6164263"/>
            <a:ext cx="719138" cy="366712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eaLnBrk="0" hangingPunct="0">
              <a:spcBef>
                <a:spcPct val="50000"/>
              </a:spcBef>
            </a:pPr>
            <a:r>
              <a:rPr lang="zh-CN" altLang="en-US" sz="1800" dirty="0">
                <a:latin typeface="Arial" panose="020B0604020202020204" pitchFamily="34" charset="0"/>
                <a:ea typeface="宋体" panose="02010600030101010101" pitchFamily="2" charset="-122"/>
              </a:rPr>
              <a:t>24V</a:t>
            </a:r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2259" name="Oval 36"/>
          <p:cNvSpPr/>
          <p:nvPr/>
        </p:nvSpPr>
        <p:spPr>
          <a:xfrm>
            <a:off x="4067175" y="3429000"/>
            <a:ext cx="288925" cy="287338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/>
          <a:p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2260" name="Line 37"/>
          <p:cNvSpPr/>
          <p:nvPr/>
        </p:nvSpPr>
        <p:spPr>
          <a:xfrm flipH="1">
            <a:off x="4140200" y="3500438"/>
            <a:ext cx="142875" cy="21590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2261" name="Oval 38"/>
          <p:cNvSpPr/>
          <p:nvPr/>
        </p:nvSpPr>
        <p:spPr>
          <a:xfrm>
            <a:off x="5578475" y="3429000"/>
            <a:ext cx="288925" cy="287338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/>
          <a:p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2262" name="Line 39"/>
          <p:cNvSpPr/>
          <p:nvPr/>
        </p:nvSpPr>
        <p:spPr>
          <a:xfrm flipH="1">
            <a:off x="5651500" y="3500438"/>
            <a:ext cx="142875" cy="21590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2263" name="Text Box 40"/>
          <p:cNvSpPr txBox="1"/>
          <p:nvPr/>
        </p:nvSpPr>
        <p:spPr>
          <a:xfrm>
            <a:off x="2700338" y="3284538"/>
            <a:ext cx="1081087" cy="519112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零点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2264" name="Text Box 41"/>
          <p:cNvSpPr txBox="1"/>
          <p:nvPr/>
        </p:nvSpPr>
        <p:spPr>
          <a:xfrm>
            <a:off x="6443663" y="3284538"/>
            <a:ext cx="1081087" cy="519112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量程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2265" name="Text Box 42"/>
          <p:cNvSpPr txBox="1"/>
          <p:nvPr/>
        </p:nvSpPr>
        <p:spPr>
          <a:xfrm>
            <a:off x="684213" y="1052513"/>
            <a:ext cx="2087562" cy="82232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</a:rPr>
              <a:t>热电阻温度变送器调校</a:t>
            </a:r>
            <a:endParaRPr lang="zh-CN" altLang="en-US" sz="24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2266" name="Rectangle 45"/>
          <p:cNvSpPr/>
          <p:nvPr/>
        </p:nvSpPr>
        <p:spPr>
          <a:xfrm>
            <a:off x="827088" y="2205038"/>
            <a:ext cx="215900" cy="574675"/>
          </a:xfrm>
          <a:prstGeom prst="rect">
            <a:avLst/>
          </a:prstGeom>
          <a:solidFill>
            <a:schemeClr val="bg1"/>
          </a:solidFill>
          <a:ln w="2857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2267" name="Rectangle 46"/>
          <p:cNvSpPr/>
          <p:nvPr/>
        </p:nvSpPr>
        <p:spPr>
          <a:xfrm>
            <a:off x="1619250" y="1989138"/>
            <a:ext cx="647700" cy="215900"/>
          </a:xfrm>
          <a:prstGeom prst="rect">
            <a:avLst/>
          </a:prstGeom>
          <a:solidFill>
            <a:schemeClr val="bg1"/>
          </a:solidFill>
          <a:ln w="2857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2268" name="Rectangle 47"/>
          <p:cNvSpPr/>
          <p:nvPr/>
        </p:nvSpPr>
        <p:spPr>
          <a:xfrm>
            <a:off x="1619250" y="2708275"/>
            <a:ext cx="647700" cy="215900"/>
          </a:xfrm>
          <a:prstGeom prst="rect">
            <a:avLst/>
          </a:prstGeom>
          <a:solidFill>
            <a:schemeClr val="bg1"/>
          </a:solidFill>
          <a:ln w="2857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2269" name="Rectangle 48"/>
          <p:cNvSpPr/>
          <p:nvPr/>
        </p:nvSpPr>
        <p:spPr>
          <a:xfrm>
            <a:off x="1619250" y="3141663"/>
            <a:ext cx="647700" cy="215900"/>
          </a:xfrm>
          <a:prstGeom prst="rect">
            <a:avLst/>
          </a:prstGeom>
          <a:solidFill>
            <a:schemeClr val="bg1"/>
          </a:solidFill>
          <a:ln w="2857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2270" name="Line 49"/>
          <p:cNvSpPr/>
          <p:nvPr/>
        </p:nvSpPr>
        <p:spPr>
          <a:xfrm flipH="1">
            <a:off x="2268538" y="3213100"/>
            <a:ext cx="2663825" cy="0"/>
          </a:xfrm>
          <a:prstGeom prst="line">
            <a:avLst/>
          </a:prstGeom>
          <a:ln w="2857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2271" name="Line 50"/>
          <p:cNvSpPr/>
          <p:nvPr/>
        </p:nvSpPr>
        <p:spPr>
          <a:xfrm flipH="1">
            <a:off x="900113" y="2133600"/>
            <a:ext cx="719137" cy="0"/>
          </a:xfrm>
          <a:prstGeom prst="line">
            <a:avLst/>
          </a:prstGeom>
          <a:ln w="2857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2272" name="Line 51"/>
          <p:cNvSpPr/>
          <p:nvPr/>
        </p:nvSpPr>
        <p:spPr>
          <a:xfrm flipH="1">
            <a:off x="971550" y="3284538"/>
            <a:ext cx="647700" cy="0"/>
          </a:xfrm>
          <a:prstGeom prst="line">
            <a:avLst/>
          </a:prstGeom>
          <a:ln w="2857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2273" name="Line 52"/>
          <p:cNvSpPr/>
          <p:nvPr/>
        </p:nvSpPr>
        <p:spPr>
          <a:xfrm flipH="1">
            <a:off x="971550" y="2852738"/>
            <a:ext cx="647700" cy="0"/>
          </a:xfrm>
          <a:prstGeom prst="line">
            <a:avLst/>
          </a:prstGeom>
          <a:ln w="2857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2274" name="Line 53"/>
          <p:cNvSpPr/>
          <p:nvPr/>
        </p:nvSpPr>
        <p:spPr>
          <a:xfrm flipV="1">
            <a:off x="971550" y="2781300"/>
            <a:ext cx="0" cy="503238"/>
          </a:xfrm>
          <a:prstGeom prst="line">
            <a:avLst/>
          </a:prstGeom>
          <a:ln w="2857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2275" name="Line 54"/>
          <p:cNvSpPr/>
          <p:nvPr/>
        </p:nvSpPr>
        <p:spPr>
          <a:xfrm flipV="1">
            <a:off x="900113" y="2133600"/>
            <a:ext cx="0" cy="71438"/>
          </a:xfrm>
          <a:prstGeom prst="line">
            <a:avLst/>
          </a:prstGeom>
          <a:ln w="2857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2276" name="Line 55"/>
          <p:cNvSpPr/>
          <p:nvPr/>
        </p:nvSpPr>
        <p:spPr>
          <a:xfrm flipV="1">
            <a:off x="755650" y="2276475"/>
            <a:ext cx="431800" cy="360363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52277" name="Text Box 56"/>
          <p:cNvSpPr txBox="1"/>
          <p:nvPr/>
        </p:nvSpPr>
        <p:spPr>
          <a:xfrm>
            <a:off x="250825" y="2205038"/>
            <a:ext cx="1081088" cy="519112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R</a:t>
            </a:r>
            <a:r>
              <a:rPr lang="zh-CN" altLang="en-US" baseline="-25000" dirty="0">
                <a:latin typeface="Arial" panose="020B0604020202020204" pitchFamily="34" charset="0"/>
                <a:ea typeface="宋体" panose="02010600030101010101" pitchFamily="2" charset="-122"/>
              </a:rPr>
              <a:t>T</a:t>
            </a:r>
            <a:endParaRPr lang="zh-CN" altLang="en-US" baseline="-250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2278" name="Text Box 57"/>
          <p:cNvSpPr txBox="1"/>
          <p:nvPr/>
        </p:nvSpPr>
        <p:spPr>
          <a:xfrm>
            <a:off x="2195513" y="2060575"/>
            <a:ext cx="431800" cy="519113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r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2279" name="Text Box 58"/>
          <p:cNvSpPr txBox="1"/>
          <p:nvPr/>
        </p:nvSpPr>
        <p:spPr>
          <a:xfrm>
            <a:off x="2268538" y="2781300"/>
            <a:ext cx="431800" cy="519113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r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2280" name="Text Box 59"/>
          <p:cNvSpPr txBox="1"/>
          <p:nvPr/>
        </p:nvSpPr>
        <p:spPr>
          <a:xfrm>
            <a:off x="2268538" y="3213100"/>
            <a:ext cx="431800" cy="519113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r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2281" name="Text Box 60"/>
          <p:cNvSpPr txBox="1"/>
          <p:nvPr/>
        </p:nvSpPr>
        <p:spPr>
          <a:xfrm>
            <a:off x="323850" y="4005263"/>
            <a:ext cx="2087563" cy="519112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精密电位器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2282" name="Line 61"/>
          <p:cNvSpPr/>
          <p:nvPr/>
        </p:nvSpPr>
        <p:spPr>
          <a:xfrm flipV="1">
            <a:off x="827088" y="2852738"/>
            <a:ext cx="0" cy="1223962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2283" name="Rectangle 2"/>
          <p:cNvSpPr/>
          <p:nvPr/>
        </p:nvSpPr>
        <p:spPr>
          <a:xfrm>
            <a:off x="2511425" y="177800"/>
            <a:ext cx="3968750" cy="358775"/>
          </a:xfrm>
          <a:prstGeom prst="rect">
            <a:avLst/>
          </a:prstGeom>
          <a:gradFill rotWithShape="1">
            <a:gsLst>
              <a:gs pos="0">
                <a:srgbClr val="3399FF"/>
              </a:gs>
              <a:gs pos="100000">
                <a:srgbClr val="0000FF"/>
              </a:gs>
            </a:gsLst>
            <a:lin ang="5400000" scaled="1"/>
            <a:tileRect/>
          </a:gradFill>
          <a:ln w="9525">
            <a:noFill/>
          </a:ln>
        </p:spPr>
        <p:txBody>
          <a:bodyPr anchor="ctr"/>
          <a:p>
            <a:pPr algn="ctr"/>
            <a:r>
              <a:rPr lang="zh-CN" altLang="en-US" sz="3200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温度变送器</a:t>
            </a:r>
            <a:endParaRPr lang="zh-CN" altLang="en-US" sz="3200" dirty="0">
              <a:solidFill>
                <a:schemeClr val="bg1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52284" name="AutoShape 3"/>
          <p:cNvSpPr/>
          <p:nvPr/>
        </p:nvSpPr>
        <p:spPr>
          <a:xfrm>
            <a:off x="1552575" y="0"/>
            <a:ext cx="936625" cy="865188"/>
          </a:xfrm>
          <a:prstGeom prst="flowChartDecision">
            <a:avLst/>
          </a:prstGeom>
          <a:gradFill rotWithShape="1">
            <a:gsLst>
              <a:gs pos="0">
                <a:srgbClr val="3366FF"/>
              </a:gs>
              <a:gs pos="100000">
                <a:srgbClr val="182F76"/>
              </a:gs>
            </a:gsLst>
            <a:path path="shape">
              <a:fillToRect l="50000" t="50000" r="50000" b="50000"/>
            </a:path>
            <a:tileRect/>
          </a:gradFill>
          <a:ln w="76200" cap="flat" cmpd="tri">
            <a:solidFill>
              <a:srgbClr val="FF99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3.4</a:t>
            </a:r>
            <a:endParaRPr lang="en-US" altLang="zh-CN" sz="2000" dirty="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slow" advClick="0">
    <p:wedg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3249" name="图片 2" descr="IMG_4365"/>
          <p:cNvPicPr>
            <a:picLocks noChangeAspect="1"/>
          </p:cNvPicPr>
          <p:nvPr/>
        </p:nvPicPr>
        <p:blipFill>
          <a:blip r:embed="rId1"/>
          <a:srcRect l="6236" t="28525" r="5612" b="37892"/>
          <a:stretch>
            <a:fillRect/>
          </a:stretch>
        </p:blipFill>
        <p:spPr>
          <a:xfrm>
            <a:off x="582613" y="1341438"/>
            <a:ext cx="7923212" cy="22510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3250" name="Text Box 42"/>
          <p:cNvSpPr txBox="1"/>
          <p:nvPr/>
        </p:nvSpPr>
        <p:spPr>
          <a:xfrm>
            <a:off x="665163" y="865188"/>
            <a:ext cx="3852862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</a:rPr>
              <a:t>温度变送器电气接线图</a:t>
            </a:r>
            <a:endParaRPr lang="zh-CN" altLang="en-US" sz="24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53251" name="对象 4"/>
          <p:cNvGraphicFramePr/>
          <p:nvPr/>
        </p:nvGraphicFramePr>
        <p:xfrm>
          <a:off x="550863" y="3575050"/>
          <a:ext cx="7935912" cy="3246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10" name="" r:id="rId2" imgW="6781800" imgH="2886075" progId="Paint.Picture">
                  <p:embed/>
                </p:oleObj>
              </mc:Choice>
              <mc:Fallback>
                <p:oleObj name="" r:id="rId2" imgW="6781800" imgH="2886075" progId="Paint.Picture">
                  <p:embed/>
                  <p:pic>
                    <p:nvPicPr>
                      <p:cNvPr id="0" name="图片 3209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50863" y="3575050"/>
                        <a:ext cx="7935912" cy="324643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252" name="Rectangle 2"/>
          <p:cNvSpPr/>
          <p:nvPr/>
        </p:nvSpPr>
        <p:spPr>
          <a:xfrm>
            <a:off x="2511425" y="177800"/>
            <a:ext cx="3968750" cy="358775"/>
          </a:xfrm>
          <a:prstGeom prst="rect">
            <a:avLst/>
          </a:prstGeom>
          <a:gradFill rotWithShape="1">
            <a:gsLst>
              <a:gs pos="0">
                <a:srgbClr val="3399FF"/>
              </a:gs>
              <a:gs pos="100000">
                <a:srgbClr val="0000FF"/>
              </a:gs>
            </a:gsLst>
            <a:lin ang="5400000" scaled="1"/>
            <a:tileRect/>
          </a:gradFill>
          <a:ln w="9525">
            <a:noFill/>
          </a:ln>
        </p:spPr>
        <p:txBody>
          <a:bodyPr anchor="ctr"/>
          <a:p>
            <a:pPr algn="ctr"/>
            <a:r>
              <a:rPr lang="zh-CN" altLang="en-US" sz="3200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温度变送器</a:t>
            </a:r>
            <a:endParaRPr lang="zh-CN" altLang="en-US" sz="3200" dirty="0">
              <a:solidFill>
                <a:schemeClr val="bg1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53253" name="AutoShape 3"/>
          <p:cNvSpPr/>
          <p:nvPr/>
        </p:nvSpPr>
        <p:spPr>
          <a:xfrm>
            <a:off x="1552575" y="0"/>
            <a:ext cx="936625" cy="865188"/>
          </a:xfrm>
          <a:prstGeom prst="flowChartDecision">
            <a:avLst/>
          </a:prstGeom>
          <a:gradFill rotWithShape="1">
            <a:gsLst>
              <a:gs pos="0">
                <a:srgbClr val="3366FF"/>
              </a:gs>
              <a:gs pos="100000">
                <a:srgbClr val="182F76"/>
              </a:gs>
            </a:gsLst>
            <a:path path="shape">
              <a:fillToRect l="50000" t="50000" r="50000" b="50000"/>
            </a:path>
            <a:tileRect/>
          </a:gradFill>
          <a:ln w="76200" cap="flat" cmpd="tri">
            <a:solidFill>
              <a:srgbClr val="FF99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3.4</a:t>
            </a:r>
            <a:endParaRPr lang="en-US" altLang="zh-CN" sz="2000" dirty="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slow" advClick="0">
    <p:wedg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169" name="Text Box 2"/>
          <p:cNvSpPr txBox="1"/>
          <p:nvPr/>
        </p:nvSpPr>
        <p:spPr>
          <a:xfrm>
            <a:off x="544513" y="865188"/>
            <a:ext cx="7559675" cy="522287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2、变送器参数调整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5059363" y="2882900"/>
            <a:ext cx="4219575" cy="3535363"/>
            <a:chOff x="7985" y="4434"/>
            <a:chExt cx="7001" cy="5675"/>
          </a:xfrm>
        </p:grpSpPr>
        <p:sp>
          <p:nvSpPr>
            <p:cNvPr id="7171" name="Text Box 3"/>
            <p:cNvSpPr txBox="1"/>
            <p:nvPr/>
          </p:nvSpPr>
          <p:spPr>
            <a:xfrm>
              <a:off x="13273" y="7991"/>
              <a:ext cx="1713" cy="64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sz="2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x</a:t>
              </a:r>
              <a:r>
                <a:rPr lang="en-US" altLang="zh-CN" sz="2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(</a:t>
              </a:r>
              <a:r>
                <a:rPr lang="en-US" altLang="zh-CN" sz="2000" baseline="30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0</a:t>
              </a:r>
              <a:r>
                <a:rPr lang="en-US" altLang="zh-CN" sz="2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C)</a:t>
              </a:r>
              <a:endPara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172" name="Text Box 4"/>
            <p:cNvSpPr txBox="1"/>
            <p:nvPr/>
          </p:nvSpPr>
          <p:spPr>
            <a:xfrm>
              <a:off x="12305" y="8575"/>
              <a:ext cx="2040" cy="64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2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1000</a:t>
              </a:r>
              <a:endParaRPr lang="en-US" altLang="zh-CN" sz="2000" baseline="-250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173" name="Text Box 5"/>
            <p:cNvSpPr txBox="1"/>
            <p:nvPr/>
          </p:nvSpPr>
          <p:spPr>
            <a:xfrm>
              <a:off x="9015" y="9370"/>
              <a:ext cx="4560" cy="739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图</a:t>
              </a:r>
              <a:r>
                <a:rPr lang="en-US" altLang="zh-CN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3</a:t>
              </a:r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-2 量程调整</a:t>
              </a:r>
              <a:endPara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grpSp>
          <p:nvGrpSpPr>
            <p:cNvPr id="7174" name="Group 7"/>
            <p:cNvGrpSpPr/>
            <p:nvPr/>
          </p:nvGrpSpPr>
          <p:grpSpPr>
            <a:xfrm>
              <a:off x="7985" y="4434"/>
              <a:ext cx="6030" cy="5114"/>
              <a:chOff x="132" y="113"/>
              <a:chExt cx="2412" cy="2046"/>
            </a:xfrm>
          </p:grpSpPr>
          <p:sp>
            <p:nvSpPr>
              <p:cNvPr id="7175" name="Line 8"/>
              <p:cNvSpPr/>
              <p:nvPr/>
            </p:nvSpPr>
            <p:spPr>
              <a:xfrm flipV="1">
                <a:off x="528" y="288"/>
                <a:ext cx="0" cy="1536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sp>
          <p:sp>
            <p:nvSpPr>
              <p:cNvPr id="7176" name="Line 9"/>
              <p:cNvSpPr/>
              <p:nvPr/>
            </p:nvSpPr>
            <p:spPr>
              <a:xfrm>
                <a:off x="528" y="1824"/>
                <a:ext cx="2016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sp>
          <p:sp>
            <p:nvSpPr>
              <p:cNvPr id="7177" name="Line 10"/>
              <p:cNvSpPr/>
              <p:nvPr/>
            </p:nvSpPr>
            <p:spPr>
              <a:xfrm flipV="1">
                <a:off x="528" y="720"/>
                <a:ext cx="816" cy="816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7178" name="Line 11"/>
              <p:cNvSpPr/>
              <p:nvPr/>
            </p:nvSpPr>
            <p:spPr>
              <a:xfrm flipV="1">
                <a:off x="528" y="720"/>
                <a:ext cx="1680" cy="816"/>
              </a:xfrm>
              <a:prstGeom prst="line">
                <a:avLst/>
              </a:prstGeom>
              <a:ln w="28575" cap="flat" cmpd="sng">
                <a:solidFill>
                  <a:srgbClr val="0000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7179" name="Line 12"/>
              <p:cNvSpPr/>
              <p:nvPr/>
            </p:nvSpPr>
            <p:spPr>
              <a:xfrm flipH="1">
                <a:off x="528" y="720"/>
                <a:ext cx="1680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7180" name="Line 13"/>
              <p:cNvSpPr/>
              <p:nvPr/>
            </p:nvSpPr>
            <p:spPr>
              <a:xfrm>
                <a:off x="1344" y="720"/>
                <a:ext cx="0" cy="1104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7181" name="Line 14"/>
              <p:cNvSpPr/>
              <p:nvPr/>
            </p:nvSpPr>
            <p:spPr>
              <a:xfrm>
                <a:off x="2208" y="720"/>
                <a:ext cx="0" cy="1104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7182" name="Text Box 15"/>
              <p:cNvSpPr txBox="1"/>
              <p:nvPr/>
            </p:nvSpPr>
            <p:spPr>
              <a:xfrm>
                <a:off x="544" y="113"/>
                <a:ext cx="777" cy="256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>
                <a:spAutoFit/>
              </a:bodyPr>
              <a:p>
                <a:pPr>
                  <a:spcBef>
                    <a:spcPct val="50000"/>
                  </a:spcBef>
                </a:pPr>
                <a:r>
                  <a: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y（</a:t>
                </a:r>
                <a:r>
                  <a:rPr lang="en-US" altLang="zh-CN" sz="20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mA</a:t>
                </a:r>
                <a:r>
                  <a: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）</a:t>
                </a:r>
                <a:endParaRPr lang="zh-CN" altLang="en-US" sz="2000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7183" name="Text Box 16"/>
              <p:cNvSpPr txBox="1"/>
              <p:nvPr/>
            </p:nvSpPr>
            <p:spPr>
              <a:xfrm>
                <a:off x="132" y="592"/>
                <a:ext cx="466" cy="256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>
                <a:spAutoFit/>
              </a:bodyPr>
              <a:p>
                <a:pPr>
                  <a:spcBef>
                    <a:spcPct val="50000"/>
                  </a:spcBef>
                </a:pPr>
                <a:r>
                  <a:rPr lang="en-US" altLang="zh-CN" sz="20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20</a:t>
                </a:r>
                <a:endParaRPr lang="en-US" altLang="zh-CN" sz="2000" baseline="-25000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7184" name="Text Box 17"/>
              <p:cNvSpPr txBox="1"/>
              <p:nvPr/>
            </p:nvSpPr>
            <p:spPr>
              <a:xfrm>
                <a:off x="1056" y="1776"/>
                <a:ext cx="816" cy="256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anchor="t">
                <a:spAutoFit/>
              </a:bodyPr>
              <a:p>
                <a:pPr>
                  <a:spcBef>
                    <a:spcPct val="50000"/>
                  </a:spcBef>
                </a:pPr>
                <a:r>
                  <a:rPr lang="en-US" altLang="zh-CN" sz="20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500</a:t>
                </a:r>
                <a:endParaRPr lang="en-US" altLang="zh-CN" sz="2000" baseline="-25000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7185" name="Text Box 18"/>
              <p:cNvSpPr txBox="1"/>
              <p:nvPr/>
            </p:nvSpPr>
            <p:spPr>
              <a:xfrm>
                <a:off x="175" y="1366"/>
                <a:ext cx="466" cy="256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>
                <a:spAutoFit/>
              </a:bodyPr>
              <a:p>
                <a:pPr>
                  <a:spcBef>
                    <a:spcPct val="50000"/>
                  </a:spcBef>
                </a:pPr>
                <a:r>
                  <a:rPr lang="en-US" altLang="zh-CN" sz="20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4</a:t>
                </a:r>
                <a:endParaRPr lang="en-US" altLang="zh-CN" sz="2000" baseline="-25000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7186" name="Text Box 19"/>
              <p:cNvSpPr txBox="1"/>
              <p:nvPr/>
            </p:nvSpPr>
            <p:spPr>
              <a:xfrm>
                <a:off x="336" y="1824"/>
                <a:ext cx="384" cy="335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anchor="t">
                <a:spAutoFit/>
              </a:bodyPr>
              <a:p>
                <a:pPr>
                  <a:spcBef>
                    <a:spcPct val="50000"/>
                  </a:spcBef>
                </a:pPr>
                <a:r>
                  <a:rPr lang="zh-CN" altLang="en-US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0</a:t>
                </a:r>
                <a:endPara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p:grpSp>
      </p:grpSp>
      <p:sp>
        <p:nvSpPr>
          <p:cNvPr id="7187" name="Text Box 20"/>
          <p:cNvSpPr txBox="1"/>
          <p:nvPr/>
        </p:nvSpPr>
        <p:spPr>
          <a:xfrm>
            <a:off x="750888" y="3040063"/>
            <a:ext cx="4016375" cy="2490787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思考：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III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温度变送器，将温度转换为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4~20mA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信号。</a:t>
            </a:r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spcBef>
                <a:spcPct val="50000"/>
              </a:spcBef>
            </a:pP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分别画出温度测量范围为</a:t>
            </a:r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spcBef>
                <a:spcPct val="50000"/>
              </a:spcBef>
            </a:pP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0～500℃和0～1000℃的</a:t>
            </a:r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spcBef>
                <a:spcPct val="50000"/>
              </a:spcBef>
            </a:pP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Y-X曲线。</a:t>
            </a:r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7188" name="AutoShape 21"/>
          <p:cNvSpPr/>
          <p:nvPr/>
        </p:nvSpPr>
        <p:spPr>
          <a:xfrm>
            <a:off x="1331913" y="0"/>
            <a:ext cx="936625" cy="865188"/>
          </a:xfrm>
          <a:prstGeom prst="flowChartDecision">
            <a:avLst/>
          </a:prstGeom>
          <a:gradFill rotWithShape="1">
            <a:gsLst>
              <a:gs pos="0">
                <a:srgbClr val="3366FF"/>
              </a:gs>
              <a:gs pos="100000">
                <a:srgbClr val="182F76"/>
              </a:gs>
            </a:gsLst>
            <a:path path="shape">
              <a:fillToRect l="50000" t="50000" r="50000" b="50000"/>
            </a:path>
            <a:tileRect/>
          </a:gradFill>
          <a:ln w="76200" cap="flat" cmpd="tri">
            <a:solidFill>
              <a:srgbClr val="FF99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3</a:t>
            </a:r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.1</a:t>
            </a:r>
            <a:endParaRPr lang="zh-CN" altLang="en-US" sz="2000" dirty="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189" name="Text Box 23"/>
          <p:cNvSpPr txBox="1"/>
          <p:nvPr/>
        </p:nvSpPr>
        <p:spPr>
          <a:xfrm>
            <a:off x="757238" y="2176463"/>
            <a:ext cx="7670800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</a:rPr>
              <a:t>当</a:t>
            </a:r>
            <a:r>
              <a:rPr lang="en-US" altLang="zh-CN" sz="2400" dirty="0">
                <a:latin typeface="Arial" panose="020B0604020202020204" pitchFamily="34" charset="0"/>
                <a:ea typeface="宋体" panose="02010600030101010101" pitchFamily="2" charset="-122"/>
              </a:rPr>
              <a:t>x=x</a:t>
            </a:r>
            <a:r>
              <a:rPr lang="en-US" altLang="zh-CN" sz="2400" baseline="-25000" dirty="0">
                <a:latin typeface="Arial" panose="020B0604020202020204" pitchFamily="34" charset="0"/>
                <a:ea typeface="宋体" panose="02010600030101010101" pitchFamily="2" charset="-122"/>
              </a:rPr>
              <a:t>max</a:t>
            </a:r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</a:rPr>
              <a:t>时，调整量程机构（β），使</a:t>
            </a:r>
            <a:r>
              <a:rPr lang="en-US" altLang="zh-CN" sz="2400" dirty="0">
                <a:latin typeface="Arial" panose="020B0604020202020204" pitchFamily="34" charset="0"/>
                <a:ea typeface="宋体" panose="02010600030101010101" pitchFamily="2" charset="-122"/>
              </a:rPr>
              <a:t>y=y</a:t>
            </a:r>
            <a:r>
              <a:rPr lang="en-US" altLang="zh-CN" sz="2400" baseline="-25000" dirty="0">
                <a:latin typeface="Arial" panose="020B0604020202020204" pitchFamily="34" charset="0"/>
                <a:ea typeface="宋体" panose="02010600030101010101" pitchFamily="2" charset="-122"/>
              </a:rPr>
              <a:t>max</a:t>
            </a:r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</a:rPr>
              <a:t>的过程。</a:t>
            </a:r>
            <a:endParaRPr lang="zh-CN" altLang="en-US" sz="24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190" name="Rectangle 24"/>
          <p:cNvSpPr/>
          <p:nvPr/>
        </p:nvSpPr>
        <p:spPr>
          <a:xfrm>
            <a:off x="2339975" y="260350"/>
            <a:ext cx="3968750" cy="358775"/>
          </a:xfrm>
          <a:prstGeom prst="rect">
            <a:avLst/>
          </a:prstGeom>
          <a:gradFill rotWithShape="1">
            <a:gsLst>
              <a:gs pos="0">
                <a:srgbClr val="3399FF"/>
              </a:gs>
              <a:gs pos="100000">
                <a:srgbClr val="0000FF"/>
              </a:gs>
            </a:gsLst>
            <a:lin ang="5400000" scaled="1"/>
            <a:tileRect/>
          </a:gradFill>
          <a:ln w="9525">
            <a:noFill/>
          </a:ln>
        </p:spPr>
        <p:txBody>
          <a:bodyPr anchor="ctr"/>
          <a:p>
            <a:pPr algn="ctr"/>
            <a:r>
              <a:rPr lang="zh-CN" altLang="en-US" sz="3200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变送器的构成</a:t>
            </a:r>
            <a:endParaRPr lang="zh-CN" altLang="en-US" sz="3200" dirty="0">
              <a:solidFill>
                <a:schemeClr val="bg1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graphicFrame>
        <p:nvGraphicFramePr>
          <p:cNvPr id="7191" name="对象 2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4767263" y="1363663"/>
          <a:ext cx="1770062" cy="739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8" name="" r:id="rId1" imgW="1002665" imgH="419100" progId="Equation.KSEE3">
                  <p:embed/>
                </p:oleObj>
              </mc:Choice>
              <mc:Fallback>
                <p:oleObj name="" r:id="rId1" imgW="1002665" imgH="419100" progId="Equation.KSEE3">
                  <p:embed/>
                  <p:pic>
                    <p:nvPicPr>
                      <p:cNvPr id="0" name="图片 3077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767263" y="1363663"/>
                        <a:ext cx="1770062" cy="7397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92" name="文本框 2"/>
          <p:cNvSpPr txBox="1"/>
          <p:nvPr/>
        </p:nvSpPr>
        <p:spPr>
          <a:xfrm>
            <a:off x="544513" y="1484313"/>
            <a:ext cx="2171700" cy="4603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（1）量程调整</a:t>
            </a:r>
            <a:endParaRPr lang="zh-CN" altLang="en-US" sz="24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slow" advClick="0">
    <p:wedg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4273" name="AutoShape 2"/>
          <p:cNvSpPr/>
          <p:nvPr/>
        </p:nvSpPr>
        <p:spPr>
          <a:xfrm>
            <a:off x="1331913" y="0"/>
            <a:ext cx="936625" cy="865188"/>
          </a:xfrm>
          <a:prstGeom prst="flowChartDecision">
            <a:avLst/>
          </a:prstGeom>
          <a:gradFill rotWithShape="1">
            <a:gsLst>
              <a:gs pos="0">
                <a:srgbClr val="3366FF"/>
              </a:gs>
              <a:gs pos="100000">
                <a:srgbClr val="182F76"/>
              </a:gs>
            </a:gsLst>
            <a:path path="shape">
              <a:fillToRect l="50000" t="50000" r="50000" b="50000"/>
            </a:path>
            <a:tileRect/>
          </a:gradFill>
          <a:ln w="76200" cap="flat" cmpd="tri">
            <a:solidFill>
              <a:srgbClr val="FF99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3</a:t>
            </a:r>
            <a:endParaRPr lang="en-US" altLang="zh-CN" sz="2000" dirty="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4274" name="Rectangle 3"/>
          <p:cNvSpPr/>
          <p:nvPr/>
        </p:nvSpPr>
        <p:spPr>
          <a:xfrm>
            <a:off x="2339975" y="260350"/>
            <a:ext cx="4392613" cy="358775"/>
          </a:xfrm>
          <a:prstGeom prst="rect">
            <a:avLst/>
          </a:prstGeom>
          <a:gradFill rotWithShape="1">
            <a:gsLst>
              <a:gs pos="0">
                <a:srgbClr val="3399FF"/>
              </a:gs>
              <a:gs pos="100000">
                <a:srgbClr val="0000FF"/>
              </a:gs>
            </a:gsLst>
            <a:lin ang="5400000" scaled="1"/>
            <a:tileRect/>
          </a:gradFill>
          <a:ln w="9525">
            <a:noFill/>
          </a:ln>
        </p:spPr>
        <p:txBody>
          <a:bodyPr anchor="ctr"/>
          <a:p>
            <a:pPr algn="ctr"/>
            <a:r>
              <a:rPr lang="zh-CN" altLang="en-US" sz="3200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变送器作业</a:t>
            </a:r>
            <a:endParaRPr lang="zh-CN" altLang="en-US" sz="3200" dirty="0">
              <a:solidFill>
                <a:schemeClr val="bg1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54275" name="Rectangle 4"/>
          <p:cNvSpPr/>
          <p:nvPr/>
        </p:nvSpPr>
        <p:spPr>
          <a:xfrm>
            <a:off x="395288" y="765175"/>
            <a:ext cx="8153400" cy="51752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1、何谓量程调整、零点调整和零点迁移，举例说明。</a:t>
            </a:r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54276" name="图片 3" descr="IMG_4361"/>
          <p:cNvPicPr>
            <a:picLocks noChangeAspect="1"/>
          </p:cNvPicPr>
          <p:nvPr/>
        </p:nvPicPr>
        <p:blipFill>
          <a:blip r:embed="rId1"/>
          <a:srcRect l="13365" t="10626" r="11806" b="22777"/>
          <a:stretch>
            <a:fillRect/>
          </a:stretch>
        </p:blipFill>
        <p:spPr>
          <a:xfrm>
            <a:off x="4568825" y="2397125"/>
            <a:ext cx="4433888" cy="30003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4277" name="Rectangle 4"/>
          <p:cNvSpPr/>
          <p:nvPr/>
        </p:nvSpPr>
        <p:spPr>
          <a:xfrm>
            <a:off x="395288" y="1412875"/>
            <a:ext cx="8153400" cy="51752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、下图所示变送器应该如何进行零点迁移？</a:t>
            </a:r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54278" name="组合 4"/>
          <p:cNvGrpSpPr/>
          <p:nvPr/>
        </p:nvGrpSpPr>
        <p:grpSpPr>
          <a:xfrm>
            <a:off x="490538" y="2397125"/>
            <a:ext cx="3735387" cy="2997200"/>
            <a:chOff x="793" y="3305"/>
            <a:chExt cx="5882" cy="4720"/>
          </a:xfrm>
        </p:grpSpPr>
        <p:graphicFrame>
          <p:nvGraphicFramePr>
            <p:cNvPr id="54279" name="对象 1"/>
            <p:cNvGraphicFramePr/>
            <p:nvPr/>
          </p:nvGraphicFramePr>
          <p:xfrm>
            <a:off x="793" y="3305"/>
            <a:ext cx="5882" cy="472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09" name="" r:id="rId2" imgW="4181475" imgH="3276600" progId="Paint.Picture">
                    <p:embed/>
                  </p:oleObj>
                </mc:Choice>
                <mc:Fallback>
                  <p:oleObj name="" r:id="rId2" imgW="4181475" imgH="3276600" progId="Paint.Picture">
                    <p:embed/>
                    <p:pic>
                      <p:nvPicPr>
                        <p:cNvPr id="0" name="图片 3208"/>
                        <p:cNvPicPr/>
                        <p:nvPr/>
                      </p:nvPicPr>
                      <p:blipFill>
                        <a:blip r:embed="rId3"/>
                        <a:stretch>
                          <a:fillRect/>
                        </a:stretch>
                      </p:blipFill>
                      <p:spPr>
                        <a:xfrm>
                          <a:off x="793" y="3305"/>
                          <a:ext cx="5882" cy="472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4280" name="对象 2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4970" y="7103"/>
            <a:ext cx="424" cy="42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08" name="" r:id="rId4" imgW="139700" imgH="139700" progId="Equation.KSEE3">
                    <p:embed/>
                  </p:oleObj>
                </mc:Choice>
                <mc:Fallback>
                  <p:oleObj name="" r:id="rId4" imgW="139700" imgH="139700" progId="Equation.KSEE3">
                    <p:embed/>
                    <p:pic>
                      <p:nvPicPr>
                        <p:cNvPr id="0" name="图片 3207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4970" y="7103"/>
                          <a:ext cx="424" cy="424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4281" name="对象 3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5800" y="7199"/>
            <a:ext cx="386" cy="23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16" name="" r:id="rId6" imgW="127000" imgH="76200" progId="Equation.KSEE3">
                    <p:embed/>
                  </p:oleObj>
                </mc:Choice>
                <mc:Fallback>
                  <p:oleObj name="" r:id="rId6" imgW="127000" imgH="76200" progId="Equation.KSEE3">
                    <p:embed/>
                    <p:pic>
                      <p:nvPicPr>
                        <p:cNvPr id="0" name="图片 3215"/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5800" y="7199"/>
                          <a:ext cx="386" cy="232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ransition spd="slow" advClick="0">
    <p:wedg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5297" name="AutoShape 2"/>
          <p:cNvSpPr/>
          <p:nvPr/>
        </p:nvSpPr>
        <p:spPr>
          <a:xfrm>
            <a:off x="1331913" y="0"/>
            <a:ext cx="936625" cy="865188"/>
          </a:xfrm>
          <a:prstGeom prst="flowChartDecision">
            <a:avLst/>
          </a:prstGeom>
          <a:gradFill rotWithShape="1">
            <a:gsLst>
              <a:gs pos="0">
                <a:srgbClr val="3366FF"/>
              </a:gs>
              <a:gs pos="100000">
                <a:srgbClr val="182F76"/>
              </a:gs>
            </a:gsLst>
            <a:path path="shape">
              <a:fillToRect l="50000" t="50000" r="50000" b="50000"/>
            </a:path>
            <a:tileRect/>
          </a:gradFill>
          <a:ln w="76200" cap="flat" cmpd="tri">
            <a:solidFill>
              <a:srgbClr val="FF99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3</a:t>
            </a:r>
            <a:endParaRPr lang="en-US" altLang="zh-CN" sz="2000" dirty="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5298" name="Rectangle 3"/>
          <p:cNvSpPr/>
          <p:nvPr/>
        </p:nvSpPr>
        <p:spPr>
          <a:xfrm>
            <a:off x="2339975" y="260350"/>
            <a:ext cx="4392613" cy="358775"/>
          </a:xfrm>
          <a:prstGeom prst="rect">
            <a:avLst/>
          </a:prstGeom>
          <a:gradFill rotWithShape="1">
            <a:gsLst>
              <a:gs pos="0">
                <a:srgbClr val="3399FF"/>
              </a:gs>
              <a:gs pos="100000">
                <a:srgbClr val="0000FF"/>
              </a:gs>
            </a:gsLst>
            <a:lin ang="5400000" scaled="1"/>
            <a:tileRect/>
          </a:gradFill>
          <a:ln w="9525">
            <a:noFill/>
          </a:ln>
        </p:spPr>
        <p:txBody>
          <a:bodyPr anchor="ctr"/>
          <a:p>
            <a:pPr algn="ctr"/>
            <a:r>
              <a:rPr lang="zh-CN" altLang="en-US" sz="3200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变送器作业</a:t>
            </a:r>
            <a:endParaRPr lang="zh-CN" altLang="en-US" sz="3200" dirty="0">
              <a:solidFill>
                <a:schemeClr val="bg1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grpSp>
        <p:nvGrpSpPr>
          <p:cNvPr id="55299" name="组合 4"/>
          <p:cNvGrpSpPr/>
          <p:nvPr/>
        </p:nvGrpSpPr>
        <p:grpSpPr>
          <a:xfrm>
            <a:off x="1460500" y="2720975"/>
            <a:ext cx="3735388" cy="2997200"/>
            <a:chOff x="793" y="3305"/>
            <a:chExt cx="5882" cy="4720"/>
          </a:xfrm>
        </p:grpSpPr>
        <p:graphicFrame>
          <p:nvGraphicFramePr>
            <p:cNvPr id="55300" name="对象 1"/>
            <p:cNvGraphicFramePr/>
            <p:nvPr/>
          </p:nvGraphicFramePr>
          <p:xfrm>
            <a:off x="793" y="3305"/>
            <a:ext cx="5883" cy="472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14" name="" r:id="rId1" imgW="4181475" imgH="3276600" progId="Paint.Picture">
                    <p:embed/>
                  </p:oleObj>
                </mc:Choice>
                <mc:Fallback>
                  <p:oleObj name="" r:id="rId1" imgW="4181475" imgH="3276600" progId="Paint.Picture">
                    <p:embed/>
                    <p:pic>
                      <p:nvPicPr>
                        <p:cNvPr id="0" name="图片 3213"/>
                        <p:cNvPicPr/>
                        <p:nvPr/>
                      </p:nvPicPr>
                      <p:blipFill>
                        <a:blip r:embed="rId2"/>
                        <a:stretch>
                          <a:fillRect/>
                        </a:stretch>
                      </p:blipFill>
                      <p:spPr>
                        <a:xfrm>
                          <a:off x="793" y="3305"/>
                          <a:ext cx="5883" cy="472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5301" name="对象 2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4970" y="7103"/>
            <a:ext cx="424" cy="42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12" name="" r:id="rId3" imgW="139700" imgH="139700" progId="Equation.KSEE3">
                    <p:embed/>
                  </p:oleObj>
                </mc:Choice>
                <mc:Fallback>
                  <p:oleObj name="" r:id="rId3" imgW="139700" imgH="139700" progId="Equation.KSEE3">
                    <p:embed/>
                    <p:pic>
                      <p:nvPicPr>
                        <p:cNvPr id="0" name="图片 3211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4970" y="7103"/>
                          <a:ext cx="424" cy="424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5302" name="对象 3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5800" y="7199"/>
            <a:ext cx="386" cy="23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15" name="" r:id="rId5" imgW="127000" imgH="76200" progId="Equation.KSEE3">
                    <p:embed/>
                  </p:oleObj>
                </mc:Choice>
                <mc:Fallback>
                  <p:oleObj name="" r:id="rId5" imgW="127000" imgH="76200" progId="Equation.KSEE3">
                    <p:embed/>
                    <p:pic>
                      <p:nvPicPr>
                        <p:cNvPr id="0" name="图片 3214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5800" y="7199"/>
                          <a:ext cx="386" cy="232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55303" name="Rectangle 4"/>
          <p:cNvSpPr/>
          <p:nvPr/>
        </p:nvSpPr>
        <p:spPr>
          <a:xfrm>
            <a:off x="395288" y="836613"/>
            <a:ext cx="8153400" cy="522287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、如下图所示，利用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III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型差压变送器测量液位。已知。</a:t>
            </a:r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55304" name="对象 4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817563" y="1452563"/>
          <a:ext cx="6859587" cy="477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13" name="" r:id="rId7" imgW="3467100" imgH="241300" progId="Equation.KSEE3">
                  <p:embed/>
                </p:oleObj>
              </mc:Choice>
              <mc:Fallback>
                <p:oleObj name="" r:id="rId7" imgW="3467100" imgH="241300" progId="Equation.KSEE3">
                  <p:embed/>
                  <p:pic>
                    <p:nvPicPr>
                      <p:cNvPr id="0" name="图片 3212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17563" y="1452563"/>
                        <a:ext cx="6859587" cy="47783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5305" name="Rectangle 4"/>
          <p:cNvSpPr/>
          <p:nvPr/>
        </p:nvSpPr>
        <p:spPr>
          <a:xfrm>
            <a:off x="823913" y="1930400"/>
            <a:ext cx="5435600" cy="522288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求变送器的满量程量及零点迁移量。</a:t>
            </a:r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slow" advClick="0">
    <p:wedg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6321" name="图片 3" descr="IMG_4361"/>
          <p:cNvPicPr>
            <a:picLocks noChangeAspect="1"/>
          </p:cNvPicPr>
          <p:nvPr/>
        </p:nvPicPr>
        <p:blipFill>
          <a:blip r:embed="rId1"/>
          <a:srcRect l="13876" t="9953" r="11842" b="22777"/>
          <a:stretch>
            <a:fillRect/>
          </a:stretch>
        </p:blipFill>
        <p:spPr>
          <a:xfrm>
            <a:off x="971550" y="2492375"/>
            <a:ext cx="6456363" cy="38989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6322" name="Rectangle 4"/>
          <p:cNvSpPr/>
          <p:nvPr/>
        </p:nvSpPr>
        <p:spPr>
          <a:xfrm>
            <a:off x="395288" y="836613"/>
            <a:ext cx="8153400" cy="522287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4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、如下图所示，利用差压变送器测量液位。已知。</a:t>
            </a:r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56323" name="AutoShape 2"/>
          <p:cNvSpPr/>
          <p:nvPr/>
        </p:nvSpPr>
        <p:spPr>
          <a:xfrm>
            <a:off x="1331913" y="0"/>
            <a:ext cx="936625" cy="865188"/>
          </a:xfrm>
          <a:prstGeom prst="flowChartDecision">
            <a:avLst/>
          </a:prstGeom>
          <a:gradFill rotWithShape="1">
            <a:gsLst>
              <a:gs pos="0">
                <a:srgbClr val="3366FF"/>
              </a:gs>
              <a:gs pos="100000">
                <a:srgbClr val="182F76"/>
              </a:gs>
            </a:gsLst>
            <a:path path="shape">
              <a:fillToRect l="50000" t="50000" r="50000" b="50000"/>
            </a:path>
            <a:tileRect/>
          </a:gradFill>
          <a:ln w="76200" cap="flat" cmpd="tri">
            <a:solidFill>
              <a:srgbClr val="FF99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3</a:t>
            </a:r>
            <a:endParaRPr lang="en-US" altLang="zh-CN" sz="2000" dirty="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6324" name="Rectangle 3"/>
          <p:cNvSpPr/>
          <p:nvPr/>
        </p:nvSpPr>
        <p:spPr>
          <a:xfrm>
            <a:off x="2339975" y="260350"/>
            <a:ext cx="4392613" cy="358775"/>
          </a:xfrm>
          <a:prstGeom prst="rect">
            <a:avLst/>
          </a:prstGeom>
          <a:gradFill rotWithShape="1">
            <a:gsLst>
              <a:gs pos="0">
                <a:srgbClr val="3399FF"/>
              </a:gs>
              <a:gs pos="100000">
                <a:srgbClr val="0000FF"/>
              </a:gs>
            </a:gsLst>
            <a:lin ang="5400000" scaled="1"/>
            <a:tileRect/>
          </a:gradFill>
          <a:ln w="9525">
            <a:noFill/>
          </a:ln>
        </p:spPr>
        <p:txBody>
          <a:bodyPr anchor="ctr"/>
          <a:p>
            <a:pPr algn="ctr"/>
            <a:r>
              <a:rPr lang="zh-CN" altLang="en-US" sz="3200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变送器作业</a:t>
            </a:r>
            <a:endParaRPr lang="zh-CN" altLang="en-US" sz="3200" dirty="0">
              <a:solidFill>
                <a:schemeClr val="bg1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graphicFrame>
        <p:nvGraphicFramePr>
          <p:cNvPr id="56325" name="对象 4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201613" y="1358900"/>
          <a:ext cx="8740775" cy="452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11" name="" r:id="rId2" imgW="4419600" imgH="228600" progId="Equation.KSEE3">
                  <p:embed/>
                </p:oleObj>
              </mc:Choice>
              <mc:Fallback>
                <p:oleObj name="" r:id="rId2" imgW="4419600" imgH="228600" progId="Equation.KSEE3">
                  <p:embed/>
                  <p:pic>
                    <p:nvPicPr>
                      <p:cNvPr id="0" name="图片 3210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01613" y="1358900"/>
                        <a:ext cx="8740775" cy="45243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6326" name="Rectangle 4"/>
          <p:cNvSpPr/>
          <p:nvPr/>
        </p:nvSpPr>
        <p:spPr>
          <a:xfrm>
            <a:off x="617538" y="1930400"/>
            <a:ext cx="8153400" cy="522288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液位变化范围为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0~2.5m,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求变送器的满量程量及零点迁移量。</a:t>
            </a:r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slow" advClick="0">
    <p:wedg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7345" name="文本框 1"/>
          <p:cNvSpPr txBox="1"/>
          <p:nvPr/>
        </p:nvSpPr>
        <p:spPr>
          <a:xfrm>
            <a:off x="323850" y="836613"/>
            <a:ext cx="8270875" cy="1938337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sym typeface="Arial" panose="020B0604020202020204" pitchFamily="34" charset="0"/>
              </a:rPr>
              <a:t>5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sym typeface="Arial" panose="020B0604020202020204" pitchFamily="34" charset="0"/>
              </a:rPr>
              <a:t>、电容式差压变送器如何实现差压-电容和电容-电流转换？分析测量部件和各部分电路作用。</a:t>
            </a:r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spcBef>
                <a:spcPct val="50000"/>
              </a:spcBef>
            </a:pP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sym typeface="Arial" panose="020B0604020202020204" pitchFamily="34" charset="0"/>
              </a:rPr>
              <a:t>6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sym typeface="Arial" panose="020B0604020202020204" pitchFamily="34" charset="0"/>
              </a:rPr>
              <a:t>、电容式差压变送器如何实现零点和量程调整？</a:t>
            </a:r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spcBef>
                <a:spcPct val="50000"/>
              </a:spcBef>
            </a:pP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sym typeface="Arial" panose="020B0604020202020204" pitchFamily="34" charset="0"/>
              </a:rPr>
              <a:t>7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sym typeface="Arial" panose="020B0604020202020204" pitchFamily="34" charset="0"/>
              </a:rPr>
              <a:t>、简述简述扩散硅差压变送器的工作原理。</a:t>
            </a:r>
            <a:endParaRPr lang="zh-CN" altLang="en-US" sz="24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23850" y="2852738"/>
            <a:ext cx="8936038" cy="2676525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none">
            <a:spAutoFit/>
          </a:bodyPr>
          <a:lstStyle/>
          <a:p>
            <a:pPr marR="0" defTabSz="914400">
              <a:spcBef>
                <a:spcPct val="50000"/>
              </a:spcBef>
              <a:buClrTx/>
              <a:buSzTx/>
              <a:defRPr/>
            </a:pPr>
            <a:r>
              <a:rPr kumimoji="0" lang="en-US" altLang="zh-CN" sz="2400" kern="1200" cap="none" spc="0" normalizeH="0" baseline="0" noProof="1">
                <a:latin typeface="Times New Roman" panose="02020603050405020304" pitchFamily="18" charset="0"/>
                <a:ea typeface="宋体" panose="02010600030101010101" pitchFamily="2" charset="-122"/>
                <a:cs typeface="+mn-ea"/>
                <a:sym typeface="Arial" panose="020B0604020202020204" pitchFamily="34" charset="0"/>
              </a:rPr>
              <a:t>8</a:t>
            </a:r>
            <a:r>
              <a:rPr kumimoji="0" lang="zh-CN" altLang="en-US" sz="2400" kern="1200" cap="none" spc="0" normalizeH="0" baseline="0" noProof="1">
                <a:latin typeface="Times New Roman" panose="02020603050405020304" pitchFamily="18" charset="0"/>
                <a:ea typeface="宋体" panose="02010600030101010101" pitchFamily="2" charset="-122"/>
                <a:cs typeface="+mn-ea"/>
                <a:sym typeface="Arial" panose="020B0604020202020204" pitchFamily="34" charset="0"/>
              </a:rPr>
              <a:t>、四线制温度变送器是如何实现使输出信号和温度信号之间</a:t>
            </a:r>
            <a:endParaRPr kumimoji="0" lang="zh-CN" altLang="en-US" sz="2400" kern="1200" cap="none" spc="0" normalizeH="0" baseline="0" noProof="1">
              <a:latin typeface="Times New Roman" panose="02020603050405020304" pitchFamily="18" charset="0"/>
              <a:ea typeface="宋体" panose="02010600030101010101" pitchFamily="2" charset="-122"/>
              <a:cs typeface="+mn-cs"/>
              <a:sym typeface="Arial" panose="020B0604020202020204" pitchFamily="34" charset="0"/>
            </a:endParaRPr>
          </a:p>
          <a:p>
            <a:pPr marR="0" defTabSz="914400">
              <a:spcBef>
                <a:spcPct val="50000"/>
              </a:spcBef>
              <a:buClrTx/>
              <a:buSzTx/>
              <a:defRPr/>
            </a:pPr>
            <a:r>
              <a:rPr kumimoji="0" lang="zh-CN" altLang="en-US" sz="2400" kern="1200" cap="none" spc="0" normalizeH="0" baseline="0" noProof="1">
                <a:latin typeface="Times New Roman" panose="02020603050405020304" pitchFamily="18" charset="0"/>
                <a:ea typeface="宋体" panose="02010600030101010101" pitchFamily="2" charset="-122"/>
                <a:cs typeface="+mn-ea"/>
                <a:sym typeface="Arial" panose="020B0604020202020204" pitchFamily="34" charset="0"/>
              </a:rPr>
              <a:t>呈线性关系的？</a:t>
            </a:r>
            <a:endParaRPr kumimoji="0" lang="zh-CN" altLang="en-US" sz="2400" kern="1200" cap="none" spc="0" normalizeH="0" baseline="0" noProof="1">
              <a:latin typeface="Times New Roman" panose="02020603050405020304" pitchFamily="18" charset="0"/>
              <a:ea typeface="宋体" panose="02010600030101010101" pitchFamily="2" charset="-122"/>
              <a:cs typeface="+mn-cs"/>
              <a:sym typeface="Arial" panose="020B0604020202020204" pitchFamily="34" charset="0"/>
            </a:endParaRPr>
          </a:p>
          <a:p>
            <a:pPr marR="0" defTabSz="914400">
              <a:spcBef>
                <a:spcPct val="50000"/>
              </a:spcBef>
              <a:buClrTx/>
              <a:buSzTx/>
              <a:defRPr/>
            </a:pPr>
            <a:r>
              <a:rPr kumimoji="0" lang="en-US" altLang="zh-CN" sz="2400" kern="1200" cap="none" spc="0" normalizeH="0" baseline="0" noProof="1">
                <a:latin typeface="Times New Roman" panose="02020603050405020304" pitchFamily="18" charset="0"/>
                <a:ea typeface="宋体" panose="02010600030101010101" pitchFamily="2" charset="-122"/>
                <a:cs typeface="+mn-ea"/>
                <a:sym typeface="Arial" panose="020B0604020202020204" pitchFamily="34" charset="0"/>
              </a:rPr>
              <a:t>9</a:t>
            </a:r>
            <a:r>
              <a:rPr kumimoji="0" lang="zh-CN" altLang="en-US" sz="2400" kern="1200" cap="none" spc="0" normalizeH="0" baseline="0" noProof="1">
                <a:latin typeface="Times New Roman" panose="02020603050405020304" pitchFamily="18" charset="0"/>
                <a:ea typeface="宋体" panose="02010600030101010101" pitchFamily="2" charset="-122"/>
                <a:cs typeface="+mn-ea"/>
                <a:sym typeface="Arial" panose="020B0604020202020204" pitchFamily="34" charset="0"/>
              </a:rPr>
              <a:t>、简述热电偶温度变送器和热电阻温度变送器的线性化原理。</a:t>
            </a:r>
            <a:endParaRPr kumimoji="0" lang="zh-CN" altLang="en-US" sz="2400" kern="1200" cap="none" spc="0" normalizeH="0" baseline="0" noProof="1">
              <a:latin typeface="Times New Roman" panose="02020603050405020304" pitchFamily="18" charset="0"/>
              <a:ea typeface="宋体" panose="02010600030101010101" pitchFamily="2" charset="-122"/>
              <a:cs typeface="+mn-cs"/>
              <a:sym typeface="Arial" panose="020B0604020202020204" pitchFamily="34" charset="0"/>
            </a:endParaRPr>
          </a:p>
          <a:p>
            <a:pPr marR="0" defTabSz="914400">
              <a:spcBef>
                <a:spcPct val="50000"/>
              </a:spcBef>
              <a:buClrTx/>
              <a:buSzTx/>
              <a:defRPr/>
            </a:pPr>
            <a:r>
              <a:rPr kumimoji="0" lang="en-US" altLang="zh-CN" sz="2400" kern="1200" cap="none" spc="0" normalizeH="0" baseline="0" noProof="1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10</a:t>
            </a:r>
            <a:r>
              <a:rPr kumimoji="0" lang="zh-CN" altLang="en-US" sz="2400" kern="1200" cap="none" spc="0" normalizeH="0" baseline="0" noProof="1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、一台温度变送器，输入变化范围为</a:t>
            </a:r>
            <a:r>
              <a:rPr kumimoji="0" lang="en-US" altLang="zh-CN" sz="2400" kern="1200" cap="none" spc="0" normalizeH="0" baseline="0" noProof="1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20~120</a:t>
            </a:r>
            <a:r>
              <a:rPr kumimoji="0" lang="en-US" altLang="zh-CN" kern="1200" cap="none" spc="0" normalizeH="0" baseline="30000" noProof="1">
                <a:solidFill>
                  <a:schemeClr val="accent4"/>
                </a:solidFill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0</a:t>
            </a:r>
            <a:r>
              <a:rPr kumimoji="0" lang="en-US" altLang="zh-CN" sz="2400" kern="1200" cap="none" spc="0" normalizeH="0" baseline="0" noProof="1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C</a:t>
            </a:r>
            <a:r>
              <a:rPr kumimoji="0" lang="zh-CN" altLang="en-US" sz="2400" kern="1200" cap="none" spc="0" normalizeH="0" baseline="0" noProof="1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，输出变化范围</a:t>
            </a:r>
            <a:endParaRPr kumimoji="0" lang="zh-CN" altLang="en-US" sz="2400" kern="1200" cap="none" spc="0" normalizeH="0" baseline="0" noProof="1"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R="0" defTabSz="914400">
              <a:spcBef>
                <a:spcPct val="50000"/>
              </a:spcBef>
              <a:buClrTx/>
              <a:buSzTx/>
              <a:defRPr/>
            </a:pPr>
            <a:r>
              <a:rPr kumimoji="0" lang="zh-CN" altLang="en-US" sz="2400" kern="1200" cap="none" spc="0" normalizeH="0" baseline="0" noProof="1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为</a:t>
            </a:r>
            <a:r>
              <a:rPr kumimoji="0" lang="en-US" altLang="zh-CN" sz="2400" kern="1200" cap="none" spc="0" normalizeH="0" baseline="0" noProof="1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4~20mA</a:t>
            </a:r>
            <a:r>
              <a:rPr kumimoji="0" lang="zh-CN" altLang="en-US" sz="2400" kern="1200" cap="none" spc="0" normalizeH="0" baseline="0" noProof="1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，求</a:t>
            </a:r>
            <a:r>
              <a:rPr kumimoji="0" lang="en-US" altLang="zh-CN" sz="2400" kern="1200" cap="none" spc="0" normalizeH="0" baseline="0" noProof="1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60</a:t>
            </a:r>
            <a:r>
              <a:rPr kumimoji="0" lang="en-US" altLang="zh-CN" sz="2400" kern="1200" cap="none" spc="0" normalizeH="0" baseline="30000" noProof="1">
                <a:solidFill>
                  <a:schemeClr val="accent4"/>
                </a:solidFill>
                <a:latin typeface="Arial" panose="020B0604020202020204" pitchFamily="34" charset="0"/>
                <a:ea typeface="宋体" panose="02010600030101010101" pitchFamily="2" charset="-122"/>
                <a:cs typeface="+mn-ea"/>
                <a:sym typeface="+mn-ea"/>
              </a:rPr>
              <a:t>0</a:t>
            </a:r>
            <a:r>
              <a:rPr kumimoji="0" lang="en-US" altLang="zh-CN" sz="2400" kern="1200" cap="none" spc="0" normalizeH="0" baseline="0" noProof="1">
                <a:latin typeface="Arial" panose="020B0604020202020204" pitchFamily="34" charset="0"/>
                <a:ea typeface="宋体" panose="02010600030101010101" pitchFamily="2" charset="-122"/>
                <a:cs typeface="+mn-ea"/>
                <a:sym typeface="+mn-ea"/>
              </a:rPr>
              <a:t>C</a:t>
            </a:r>
            <a:r>
              <a:rPr kumimoji="0" lang="zh-CN" altLang="en-US" sz="2400" kern="1200" cap="none" spc="0" normalizeH="0" baseline="0" noProof="1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时的电流量。</a:t>
            </a:r>
            <a:endParaRPr kumimoji="0" lang="zh-CN" altLang="en-US" sz="2400" kern="1200" cap="none" spc="0" normalizeH="0" baseline="0" noProof="1"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7347" name="AutoShape 2"/>
          <p:cNvSpPr/>
          <p:nvPr/>
        </p:nvSpPr>
        <p:spPr>
          <a:xfrm>
            <a:off x="1331913" y="0"/>
            <a:ext cx="936625" cy="865188"/>
          </a:xfrm>
          <a:prstGeom prst="flowChartDecision">
            <a:avLst/>
          </a:prstGeom>
          <a:gradFill rotWithShape="1">
            <a:gsLst>
              <a:gs pos="0">
                <a:srgbClr val="3366FF"/>
              </a:gs>
              <a:gs pos="100000">
                <a:srgbClr val="182F76"/>
              </a:gs>
            </a:gsLst>
            <a:path path="shape">
              <a:fillToRect l="50000" t="50000" r="50000" b="50000"/>
            </a:path>
            <a:tileRect/>
          </a:gradFill>
          <a:ln w="76200" cap="flat" cmpd="tri">
            <a:solidFill>
              <a:srgbClr val="FF99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3</a:t>
            </a:r>
            <a:endParaRPr lang="en-US" altLang="zh-CN" sz="2000" dirty="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7348" name="Rectangle 3"/>
          <p:cNvSpPr/>
          <p:nvPr/>
        </p:nvSpPr>
        <p:spPr>
          <a:xfrm>
            <a:off x="2339975" y="260350"/>
            <a:ext cx="4392613" cy="358775"/>
          </a:xfrm>
          <a:prstGeom prst="rect">
            <a:avLst/>
          </a:prstGeom>
          <a:gradFill rotWithShape="1">
            <a:gsLst>
              <a:gs pos="0">
                <a:srgbClr val="3399FF"/>
              </a:gs>
              <a:gs pos="100000">
                <a:srgbClr val="0000FF"/>
              </a:gs>
            </a:gsLst>
            <a:lin ang="5400000" scaled="1"/>
            <a:tileRect/>
          </a:gradFill>
          <a:ln w="9525">
            <a:noFill/>
          </a:ln>
        </p:spPr>
        <p:txBody>
          <a:bodyPr anchor="ctr"/>
          <a:p>
            <a:pPr algn="ctr"/>
            <a:r>
              <a:rPr lang="zh-CN" altLang="en-US" sz="3200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变送器习题</a:t>
            </a:r>
            <a:endParaRPr lang="zh-CN" altLang="en-US" sz="3200" dirty="0">
              <a:solidFill>
                <a:schemeClr val="bg1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</p:spTree>
  </p:cSld>
  <p:clrMapOvr>
    <a:masterClrMapping/>
  </p:clrMapOvr>
  <p:transition spd="slow" advClick="0">
    <p:wedg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8369" name="Rectangle 2"/>
          <p:cNvSpPr/>
          <p:nvPr/>
        </p:nvSpPr>
        <p:spPr>
          <a:xfrm>
            <a:off x="468313" y="2636838"/>
            <a:ext cx="8153400" cy="1630362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12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、简述喷嘴与挡板结构和功率放大器的作用原理。</a:t>
            </a:r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spcBef>
                <a:spcPct val="50000"/>
              </a:spcBef>
            </a:pP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13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、温度变送器为何采用隔离式供电和隔离式输出电路？</a:t>
            </a:r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spcBef>
                <a:spcPct val="50000"/>
              </a:spcBef>
            </a:pP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4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、简述电/气转换器的结构和动作过程。</a:t>
            </a:r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58370" name="AutoShape 2"/>
          <p:cNvSpPr/>
          <p:nvPr/>
        </p:nvSpPr>
        <p:spPr>
          <a:xfrm>
            <a:off x="1331913" y="0"/>
            <a:ext cx="936625" cy="865188"/>
          </a:xfrm>
          <a:prstGeom prst="flowChartDecision">
            <a:avLst/>
          </a:prstGeom>
          <a:gradFill rotWithShape="1">
            <a:gsLst>
              <a:gs pos="0">
                <a:srgbClr val="3366FF"/>
              </a:gs>
              <a:gs pos="100000">
                <a:srgbClr val="182F76"/>
              </a:gs>
            </a:gsLst>
            <a:path path="shape">
              <a:fillToRect l="50000" t="50000" r="50000" b="50000"/>
            </a:path>
            <a:tileRect/>
          </a:gradFill>
          <a:ln w="76200" cap="flat" cmpd="tri">
            <a:solidFill>
              <a:srgbClr val="FF99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3</a:t>
            </a:r>
            <a:endParaRPr lang="en-US" altLang="zh-CN" sz="2000" dirty="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8371" name="Rectangle 3"/>
          <p:cNvSpPr/>
          <p:nvPr/>
        </p:nvSpPr>
        <p:spPr>
          <a:xfrm>
            <a:off x="2339975" y="260350"/>
            <a:ext cx="4392613" cy="358775"/>
          </a:xfrm>
          <a:prstGeom prst="rect">
            <a:avLst/>
          </a:prstGeom>
          <a:gradFill rotWithShape="1">
            <a:gsLst>
              <a:gs pos="0">
                <a:srgbClr val="3399FF"/>
              </a:gs>
              <a:gs pos="100000">
                <a:srgbClr val="0000FF"/>
              </a:gs>
            </a:gsLst>
            <a:lin ang="5400000" scaled="1"/>
            <a:tileRect/>
          </a:gradFill>
          <a:ln w="9525">
            <a:noFill/>
          </a:ln>
        </p:spPr>
        <p:txBody>
          <a:bodyPr anchor="ctr"/>
          <a:p>
            <a:pPr algn="ctr"/>
            <a:r>
              <a:rPr lang="zh-CN" altLang="en-US" sz="3200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变送器习题</a:t>
            </a:r>
            <a:endParaRPr lang="zh-CN" altLang="en-US" sz="3200" dirty="0">
              <a:solidFill>
                <a:schemeClr val="bg1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2" name="Rectangle 2"/>
          <p:cNvSpPr/>
          <p:nvPr/>
        </p:nvSpPr>
        <p:spPr>
          <a:xfrm>
            <a:off x="395288" y="981075"/>
            <a:ext cx="8153400" cy="1444625"/>
          </a:xfrm>
          <a:prstGeom prst="rect">
            <a:avLst/>
          </a:prstGeom>
          <a:noFill/>
          <a:ln w="9525">
            <a:noFill/>
            <a:miter/>
          </a:ln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1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ea"/>
              </a:rPr>
              <a:t> </a:t>
            </a:r>
            <a:r>
              <a:rPr kumimoji="0" lang="zh-CN" altLang="en-US" sz="2400" b="1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ea"/>
              </a:rPr>
              <a:t>1</a:t>
            </a:r>
            <a:r>
              <a:rPr kumimoji="0" lang="en-US" altLang="zh-CN" sz="2400" b="1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ea"/>
              </a:rPr>
              <a:t>1</a:t>
            </a:r>
            <a:r>
              <a:rPr kumimoji="0" lang="zh-CN" altLang="en-US" sz="2400" b="1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ea"/>
              </a:rPr>
              <a:t>、一台温度变送器，测量范围为</a:t>
            </a:r>
            <a:r>
              <a:rPr kumimoji="0" lang="en-US" altLang="zh-CN" sz="2400" b="1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ea"/>
              </a:rPr>
              <a:t>0-600</a:t>
            </a:r>
            <a:r>
              <a:rPr kumimoji="0" lang="en-US" altLang="zh-CN" sz="2400" b="1" i="0" u="none" strike="noStrike" kern="1200" cap="none" spc="0" normalizeH="0" baseline="30000" noProof="1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ea"/>
                <a:sym typeface="+mn-ea"/>
              </a:rPr>
              <a:t>0</a:t>
            </a:r>
            <a:r>
              <a:rPr kumimoji="0" lang="en-US" altLang="zh-CN" sz="2400" b="1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ea"/>
                <a:sym typeface="+mn-ea"/>
              </a:rPr>
              <a:t>C</a:t>
            </a:r>
            <a:r>
              <a:rPr kumimoji="0" lang="zh-CN" altLang="en-US" sz="2400" b="1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ea"/>
                <a:sym typeface="+mn-ea"/>
              </a:rPr>
              <a:t>，现使用温度在</a:t>
            </a:r>
            <a:endParaRPr kumimoji="0" lang="zh-CN" altLang="en-US" sz="2400" b="1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  <a:sym typeface="+mn-ea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1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ea"/>
                <a:sym typeface="+mn-ea"/>
              </a:rPr>
              <a:t>400-600</a:t>
            </a:r>
            <a:r>
              <a:rPr kumimoji="0" lang="en-US" altLang="zh-CN" sz="2400" b="1" i="0" u="none" strike="noStrike" kern="1200" cap="none" spc="0" normalizeH="0" baseline="30000" noProof="1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ea"/>
                <a:sym typeface="+mn-ea"/>
              </a:rPr>
              <a:t>0</a:t>
            </a:r>
            <a:r>
              <a:rPr kumimoji="0" lang="en-US" altLang="zh-CN" sz="2400" b="1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ea"/>
                <a:sym typeface="+mn-ea"/>
              </a:rPr>
              <a:t>C</a:t>
            </a:r>
            <a:r>
              <a:rPr kumimoji="0" lang="zh-CN" altLang="en-US" sz="2400" b="1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ea"/>
                <a:sym typeface="+mn-ea"/>
              </a:rPr>
              <a:t>，试求仪表的使用范围，使用量程，迁移量是多少？说明是正迁移还是负迁移？</a:t>
            </a:r>
            <a:endParaRPr kumimoji="0" lang="en-US" altLang="zh-CN" sz="2400" b="1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slow" advClick="0">
    <p:wedg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193" name="Text Box 11"/>
          <p:cNvSpPr txBox="1"/>
          <p:nvPr/>
        </p:nvSpPr>
        <p:spPr>
          <a:xfrm>
            <a:off x="611188" y="981075"/>
            <a:ext cx="3095625" cy="519113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（2）零点调整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7180" name="Text Box 12"/>
          <p:cNvSpPr txBox="1"/>
          <p:nvPr/>
        </p:nvSpPr>
        <p:spPr>
          <a:xfrm>
            <a:off x="611188" y="2012950"/>
            <a:ext cx="4078287" cy="32924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lang="zh-CN" altLang="en-US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思考</a:t>
            </a:r>
            <a:endParaRPr lang="zh-CN" altLang="en-US" dirty="0">
              <a:solidFill>
                <a:srgbClr val="0000FF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spcBef>
                <a:spcPct val="50000"/>
              </a:spcBef>
            </a:pP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DDZ-III压力变送器</a:t>
            </a:r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spcBef>
                <a:spcPct val="50000"/>
              </a:spcBef>
            </a:pP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测量范围0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~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10MPa,输出</a:t>
            </a:r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spcBef>
                <a:spcPct val="50000"/>
              </a:spcBef>
            </a:pP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电流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1~5V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 。</a:t>
            </a:r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spcBef>
                <a:spcPct val="50000"/>
              </a:spcBef>
            </a:pP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画出输出特性曲线。</a:t>
            </a:r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spcBef>
                <a:spcPct val="50000"/>
              </a:spcBef>
            </a:pP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说明如何调零。</a:t>
            </a:r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8195" name="AutoShape 13"/>
          <p:cNvSpPr/>
          <p:nvPr/>
        </p:nvSpPr>
        <p:spPr>
          <a:xfrm>
            <a:off x="1331913" y="0"/>
            <a:ext cx="936625" cy="865188"/>
          </a:xfrm>
          <a:prstGeom prst="flowChartDecision">
            <a:avLst/>
          </a:prstGeom>
          <a:gradFill rotWithShape="1">
            <a:gsLst>
              <a:gs pos="0">
                <a:srgbClr val="3366FF"/>
              </a:gs>
              <a:gs pos="100000">
                <a:srgbClr val="182F76"/>
              </a:gs>
            </a:gsLst>
            <a:path path="shape">
              <a:fillToRect l="50000" t="50000" r="50000" b="50000"/>
            </a:path>
            <a:tileRect/>
          </a:gradFill>
          <a:ln w="76200" cap="flat" cmpd="tri">
            <a:solidFill>
              <a:srgbClr val="FF99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3</a:t>
            </a:r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.1</a:t>
            </a:r>
            <a:endParaRPr lang="zh-CN" altLang="en-US" sz="2000" dirty="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196" name="Rectangle 14"/>
          <p:cNvSpPr/>
          <p:nvPr/>
        </p:nvSpPr>
        <p:spPr>
          <a:xfrm>
            <a:off x="2339975" y="260350"/>
            <a:ext cx="3968750" cy="358775"/>
          </a:xfrm>
          <a:prstGeom prst="rect">
            <a:avLst/>
          </a:prstGeom>
          <a:gradFill rotWithShape="1">
            <a:gsLst>
              <a:gs pos="0">
                <a:srgbClr val="3399FF"/>
              </a:gs>
              <a:gs pos="100000">
                <a:srgbClr val="0000FF"/>
              </a:gs>
            </a:gsLst>
            <a:lin ang="5400000" scaled="1"/>
            <a:tileRect/>
          </a:gradFill>
          <a:ln w="9525">
            <a:noFill/>
          </a:ln>
        </p:spPr>
        <p:txBody>
          <a:bodyPr anchor="ctr"/>
          <a:p>
            <a:pPr algn="ctr"/>
            <a:r>
              <a:rPr lang="zh-CN" altLang="en-US" sz="3200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变送器的构成</a:t>
            </a:r>
            <a:endParaRPr lang="zh-CN" altLang="en-US" sz="3200" dirty="0">
              <a:solidFill>
                <a:schemeClr val="bg1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8197" name="Text Box 23"/>
          <p:cNvSpPr txBox="1"/>
          <p:nvPr/>
        </p:nvSpPr>
        <p:spPr>
          <a:xfrm>
            <a:off x="727075" y="1500188"/>
            <a:ext cx="7670800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</a:rPr>
              <a:t>当</a:t>
            </a:r>
            <a:r>
              <a:rPr lang="en-US" altLang="zh-CN" sz="2400" dirty="0">
                <a:latin typeface="Arial" panose="020B0604020202020204" pitchFamily="34" charset="0"/>
                <a:ea typeface="宋体" panose="02010600030101010101" pitchFamily="2" charset="-122"/>
              </a:rPr>
              <a:t>x</a:t>
            </a:r>
            <a:r>
              <a:rPr lang="en-US" altLang="zh-CN" sz="2400" baseline="-25000" dirty="0">
                <a:latin typeface="Arial" panose="020B0604020202020204" pitchFamily="34" charset="0"/>
                <a:ea typeface="宋体" panose="02010600030101010101" pitchFamily="2" charset="-122"/>
              </a:rPr>
              <a:t>min</a:t>
            </a:r>
            <a:r>
              <a:rPr lang="en-US" altLang="zh-CN" sz="2400" dirty="0">
                <a:latin typeface="Arial" panose="020B0604020202020204" pitchFamily="34" charset="0"/>
                <a:ea typeface="宋体" panose="02010600030101010101" pitchFamily="2" charset="-122"/>
              </a:rPr>
              <a:t>=0</a:t>
            </a:r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</a:rPr>
              <a:t>时，调整零点机构（</a:t>
            </a:r>
            <a:r>
              <a:rPr lang="en-US" altLang="zh-CN" sz="2400" dirty="0">
                <a:latin typeface="Arial" panose="020B0604020202020204" pitchFamily="34" charset="0"/>
                <a:ea typeface="宋体" panose="02010600030101010101" pitchFamily="2" charset="-122"/>
              </a:rPr>
              <a:t>Z</a:t>
            </a:r>
            <a:r>
              <a:rPr lang="en-US" altLang="zh-CN" sz="2400" baseline="-25000" dirty="0">
                <a:latin typeface="Arial" panose="020B0604020202020204" pitchFamily="34" charset="0"/>
                <a:ea typeface="宋体" panose="02010600030101010101" pitchFamily="2" charset="-122"/>
              </a:rPr>
              <a:t>0</a:t>
            </a:r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</a:rPr>
              <a:t>），使</a:t>
            </a:r>
            <a:r>
              <a:rPr lang="en-US" altLang="zh-CN" sz="2400" dirty="0">
                <a:latin typeface="Arial" panose="020B0604020202020204" pitchFamily="34" charset="0"/>
                <a:ea typeface="宋体" panose="02010600030101010101" pitchFamily="2" charset="-122"/>
              </a:rPr>
              <a:t>y=y</a:t>
            </a:r>
            <a:r>
              <a:rPr lang="en-US" altLang="zh-CN" sz="2400" baseline="-25000" dirty="0">
                <a:latin typeface="Arial" panose="020B0604020202020204" pitchFamily="34" charset="0"/>
                <a:ea typeface="宋体" panose="02010600030101010101" pitchFamily="2" charset="-122"/>
              </a:rPr>
              <a:t>min</a:t>
            </a:r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</a:rPr>
              <a:t>的过程。</a:t>
            </a:r>
            <a:endParaRPr lang="zh-CN" altLang="en-US" sz="24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8198" name="对象 2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4845050" y="865188"/>
          <a:ext cx="1770063" cy="741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9" name="" r:id="rId1" imgW="1002665" imgH="419100" progId="Equation.KSEE3">
                  <p:embed/>
                </p:oleObj>
              </mc:Choice>
              <mc:Fallback>
                <p:oleObj name="" r:id="rId1" imgW="1002665" imgH="419100" progId="Equation.KSEE3">
                  <p:embed/>
                  <p:pic>
                    <p:nvPicPr>
                      <p:cNvPr id="0" name="图片 3078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845050" y="865188"/>
                        <a:ext cx="1770063" cy="74136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" name="组合 4"/>
          <p:cNvGrpSpPr/>
          <p:nvPr/>
        </p:nvGrpSpPr>
        <p:grpSpPr>
          <a:xfrm>
            <a:off x="5411788" y="2192338"/>
            <a:ext cx="3027362" cy="3644900"/>
            <a:chOff x="8523" y="3452"/>
            <a:chExt cx="4769" cy="5741"/>
          </a:xfrm>
        </p:grpSpPr>
        <p:sp>
          <p:nvSpPr>
            <p:cNvPr id="8200" name="Text Box 9"/>
            <p:cNvSpPr txBox="1"/>
            <p:nvPr/>
          </p:nvSpPr>
          <p:spPr>
            <a:xfrm>
              <a:off x="8740" y="8468"/>
              <a:ext cx="4193" cy="72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图</a:t>
              </a:r>
              <a:r>
                <a:rPr lang="en-US" altLang="zh-CN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3</a:t>
              </a:r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-3 零点调整</a:t>
              </a:r>
              <a:endPara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grpSp>
          <p:nvGrpSpPr>
            <p:cNvPr id="8201" name="组合 1"/>
            <p:cNvGrpSpPr/>
            <p:nvPr/>
          </p:nvGrpSpPr>
          <p:grpSpPr>
            <a:xfrm>
              <a:off x="8523" y="3452"/>
              <a:ext cx="4769" cy="4799"/>
              <a:chOff x="8788" y="3714"/>
              <a:chExt cx="4769" cy="4800"/>
            </a:xfrm>
          </p:grpSpPr>
          <p:sp>
            <p:nvSpPr>
              <p:cNvPr id="8202" name="Line 2"/>
              <p:cNvSpPr/>
              <p:nvPr/>
            </p:nvSpPr>
            <p:spPr>
              <a:xfrm flipV="1">
                <a:off x="9935" y="4074"/>
                <a:ext cx="0" cy="444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sp>
          <p:sp>
            <p:nvSpPr>
              <p:cNvPr id="8203" name="Line 3"/>
              <p:cNvSpPr/>
              <p:nvPr/>
            </p:nvSpPr>
            <p:spPr>
              <a:xfrm>
                <a:off x="8788" y="7914"/>
                <a:ext cx="4627" cy="1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sp>
          <p:sp>
            <p:nvSpPr>
              <p:cNvPr id="8204" name="Line 4"/>
              <p:cNvSpPr/>
              <p:nvPr/>
            </p:nvSpPr>
            <p:spPr>
              <a:xfrm flipV="1">
                <a:off x="9935" y="5034"/>
                <a:ext cx="2040" cy="204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8205" name="Text Box 5"/>
              <p:cNvSpPr txBox="1"/>
              <p:nvPr/>
            </p:nvSpPr>
            <p:spPr>
              <a:xfrm>
                <a:off x="9772" y="3714"/>
                <a:ext cx="1989" cy="62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>
                <a:spAutoFit/>
              </a:bodyPr>
              <a:p>
                <a:pPr>
                  <a:spcBef>
                    <a:spcPct val="50000"/>
                  </a:spcBef>
                </a:pPr>
                <a:r>
                  <a:rPr lang="en-US" altLang="zh-CN" sz="20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V</a:t>
                </a:r>
                <a:r>
                  <a:rPr lang="en-US" altLang="zh-CN" sz="2000" baseline="-250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0</a:t>
                </a:r>
                <a:r>
                  <a:rPr lang="en-US" altLang="zh-CN" sz="20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(V)</a:t>
                </a:r>
                <a:endParaRPr lang="zh-CN" altLang="en-US" sz="2000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8206" name="Text Box 7"/>
              <p:cNvSpPr txBox="1"/>
              <p:nvPr/>
            </p:nvSpPr>
            <p:spPr>
              <a:xfrm>
                <a:off x="9314" y="4703"/>
                <a:ext cx="998" cy="62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>
                <a:spAutoFit/>
              </a:bodyPr>
              <a:p>
                <a:pPr>
                  <a:spcBef>
                    <a:spcPct val="50000"/>
                  </a:spcBef>
                </a:pPr>
                <a:r>
                  <a:rPr lang="en-US" altLang="zh-CN" sz="20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5</a:t>
                </a:r>
                <a:endParaRPr lang="en-US" altLang="zh-CN" sz="2000" baseline="-25000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8207" name="Text Box 8"/>
              <p:cNvSpPr txBox="1"/>
              <p:nvPr/>
            </p:nvSpPr>
            <p:spPr>
              <a:xfrm>
                <a:off x="9853" y="7147"/>
                <a:ext cx="960" cy="725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anchor="t">
                <a:spAutoFit/>
              </a:bodyPr>
              <a:p>
                <a:pPr>
                  <a:spcBef>
                    <a:spcPct val="50000"/>
                  </a:spcBef>
                </a:pPr>
                <a:r>
                  <a:rPr lang="zh-CN" altLang="en-US" sz="24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0</a:t>
                </a:r>
                <a:endPara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8208" name="Text Box 10"/>
              <p:cNvSpPr txBox="1"/>
              <p:nvPr/>
            </p:nvSpPr>
            <p:spPr>
              <a:xfrm>
                <a:off x="11975" y="7147"/>
                <a:ext cx="1582" cy="62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>
                <a:spAutoFit/>
              </a:bodyPr>
              <a:p>
                <a:pPr>
                  <a:spcBef>
                    <a:spcPct val="50000"/>
                  </a:spcBef>
                </a:pPr>
                <a:r>
                  <a:rPr lang="en-US" altLang="zh-CN" sz="20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P(MPa)</a:t>
                </a:r>
                <a:endParaRPr lang="en-US" altLang="zh-CN" sz="2000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8209" name="Line 16"/>
              <p:cNvSpPr/>
              <p:nvPr/>
            </p:nvSpPr>
            <p:spPr>
              <a:xfrm flipH="1">
                <a:off x="9937" y="5017"/>
                <a:ext cx="2040" cy="0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8210" name="Line 17"/>
              <p:cNvSpPr/>
              <p:nvPr/>
            </p:nvSpPr>
            <p:spPr>
              <a:xfrm>
                <a:off x="11977" y="5017"/>
                <a:ext cx="2" cy="2947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sp>
          <p:nvSpPr>
            <p:cNvPr id="8211" name="Text Box 7"/>
            <p:cNvSpPr txBox="1"/>
            <p:nvPr/>
          </p:nvSpPr>
          <p:spPr>
            <a:xfrm>
              <a:off x="9049" y="6411"/>
              <a:ext cx="998" cy="62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2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endParaRPr lang="en-US" altLang="zh-CN" sz="2000" baseline="-250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4" name="Text Box 23"/>
          <p:cNvSpPr txBox="1"/>
          <p:nvPr/>
        </p:nvSpPr>
        <p:spPr>
          <a:xfrm>
            <a:off x="611188" y="5376863"/>
            <a:ext cx="4078287" cy="706437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000" dirty="0">
                <a:latin typeface="Arial" panose="020B0604020202020204" pitchFamily="34" charset="0"/>
                <a:ea typeface="宋体" panose="02010600030101010101" pitchFamily="2" charset="-122"/>
              </a:rPr>
              <a:t>当</a:t>
            </a:r>
            <a:r>
              <a:rPr lang="en-US" altLang="zh-CN" sz="2000" dirty="0">
                <a:latin typeface="Arial" panose="020B0604020202020204" pitchFamily="34" charset="0"/>
                <a:ea typeface="宋体" panose="02010600030101010101" pitchFamily="2" charset="-122"/>
              </a:rPr>
              <a:t>P=0MPa</a:t>
            </a:r>
            <a:r>
              <a:rPr lang="zh-CN" altLang="en-US" sz="2000" dirty="0">
                <a:latin typeface="Arial" panose="020B0604020202020204" pitchFamily="34" charset="0"/>
                <a:ea typeface="宋体" panose="02010600030101010101" pitchFamily="2" charset="-122"/>
              </a:rPr>
              <a:t>时，调整零点机构（</a:t>
            </a:r>
            <a:r>
              <a:rPr lang="en-US" altLang="zh-CN" sz="2000" dirty="0">
                <a:latin typeface="Arial" panose="020B0604020202020204" pitchFamily="34" charset="0"/>
                <a:ea typeface="宋体" panose="02010600030101010101" pitchFamily="2" charset="-122"/>
              </a:rPr>
              <a:t>Z</a:t>
            </a:r>
            <a:r>
              <a:rPr lang="en-US" altLang="zh-CN" sz="2000" baseline="-25000" dirty="0">
                <a:latin typeface="Arial" panose="020B0604020202020204" pitchFamily="34" charset="0"/>
                <a:ea typeface="宋体" panose="02010600030101010101" pitchFamily="2" charset="-122"/>
              </a:rPr>
              <a:t>0</a:t>
            </a:r>
            <a:r>
              <a:rPr lang="zh-CN" altLang="en-US" sz="2000" dirty="0">
                <a:latin typeface="Arial" panose="020B0604020202020204" pitchFamily="34" charset="0"/>
                <a:ea typeface="宋体" panose="02010600030101010101" pitchFamily="2" charset="-122"/>
              </a:rPr>
              <a:t>），使</a:t>
            </a:r>
            <a:r>
              <a:rPr lang="en-US" altLang="zh-CN" sz="2000" dirty="0">
                <a:latin typeface="Arial" panose="020B0604020202020204" pitchFamily="34" charset="0"/>
                <a:ea typeface="宋体" panose="02010600030101010101" pitchFamily="2" charset="-122"/>
              </a:rPr>
              <a:t>V=1V</a:t>
            </a:r>
            <a:r>
              <a:rPr lang="zh-CN" altLang="en-US" sz="2000" dirty="0">
                <a:latin typeface="Arial" panose="020B0604020202020204" pitchFamily="34" charset="0"/>
                <a:ea typeface="宋体" panose="02010600030101010101" pitchFamily="2" charset="-122"/>
              </a:rPr>
              <a:t>的过程。</a:t>
            </a:r>
            <a:endParaRPr lang="zh-CN" altLang="en-US" sz="20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slow" advClick="0">
    <p:wedg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80" grpId="0"/>
      <p:bldP spid="4" grpId="0"/>
      <p:bldP spid="4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9217" name="Group 2"/>
          <p:cNvGrpSpPr/>
          <p:nvPr/>
        </p:nvGrpSpPr>
        <p:grpSpPr>
          <a:xfrm>
            <a:off x="4930775" y="2449513"/>
            <a:ext cx="4125913" cy="3646487"/>
            <a:chOff x="0" y="432"/>
            <a:chExt cx="2599" cy="2297"/>
          </a:xfrm>
        </p:grpSpPr>
        <p:sp>
          <p:nvSpPr>
            <p:cNvPr id="9218" name="Line 3"/>
            <p:cNvSpPr/>
            <p:nvPr/>
          </p:nvSpPr>
          <p:spPr>
            <a:xfrm flipV="1">
              <a:off x="816" y="576"/>
              <a:ext cx="0" cy="1776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9219" name="Line 4"/>
            <p:cNvSpPr/>
            <p:nvPr/>
          </p:nvSpPr>
          <p:spPr>
            <a:xfrm>
              <a:off x="0" y="2112"/>
              <a:ext cx="2208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9220" name="Line 5"/>
            <p:cNvSpPr/>
            <p:nvPr/>
          </p:nvSpPr>
          <p:spPr>
            <a:xfrm flipV="1">
              <a:off x="816" y="960"/>
              <a:ext cx="816" cy="816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9221" name="Line 6"/>
            <p:cNvSpPr/>
            <p:nvPr/>
          </p:nvSpPr>
          <p:spPr>
            <a:xfrm flipH="1">
              <a:off x="816" y="960"/>
              <a:ext cx="1248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9222" name="Text Box 7"/>
            <p:cNvSpPr txBox="1"/>
            <p:nvPr/>
          </p:nvSpPr>
          <p:spPr>
            <a:xfrm>
              <a:off x="480" y="432"/>
              <a:ext cx="384" cy="327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</a:rPr>
                <a:t>y</a:t>
              </a: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9223" name="Text Box 8"/>
            <p:cNvSpPr txBox="1"/>
            <p:nvPr/>
          </p:nvSpPr>
          <p:spPr>
            <a:xfrm>
              <a:off x="240" y="816"/>
              <a:ext cx="816" cy="327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</a:rPr>
                <a:t>Y </a:t>
              </a:r>
              <a:r>
                <a:rPr lang="zh-CN" altLang="en-US" baseline="-25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max</a:t>
              </a:r>
              <a:endParaRPr lang="zh-CN" altLang="en-US" baseline="-250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9224" name="Text Box 9"/>
            <p:cNvSpPr txBox="1"/>
            <p:nvPr/>
          </p:nvSpPr>
          <p:spPr>
            <a:xfrm>
              <a:off x="288" y="1536"/>
              <a:ext cx="816" cy="327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</a:rPr>
                <a:t>Y </a:t>
              </a:r>
              <a:r>
                <a:rPr lang="zh-CN" altLang="en-US" baseline="-25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min</a:t>
              </a:r>
              <a:endParaRPr lang="zh-CN" altLang="en-US" baseline="-250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9225" name="Text Box 10"/>
            <p:cNvSpPr txBox="1"/>
            <p:nvPr/>
          </p:nvSpPr>
          <p:spPr>
            <a:xfrm>
              <a:off x="816" y="2112"/>
              <a:ext cx="384" cy="327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</a:rPr>
                <a:t>0</a:t>
              </a: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9226" name="Line 11"/>
            <p:cNvSpPr/>
            <p:nvPr/>
          </p:nvSpPr>
          <p:spPr>
            <a:xfrm flipV="1">
              <a:off x="1248" y="960"/>
              <a:ext cx="816" cy="816"/>
            </a:xfrm>
            <a:prstGeom prst="line">
              <a:avLst/>
            </a:prstGeom>
            <a:ln w="28575" cap="flat" cmpd="sng">
              <a:solidFill>
                <a:srgbClr val="00008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9227" name="Line 12"/>
            <p:cNvSpPr/>
            <p:nvPr/>
          </p:nvSpPr>
          <p:spPr>
            <a:xfrm flipV="1">
              <a:off x="384" y="960"/>
              <a:ext cx="816" cy="816"/>
            </a:xfrm>
            <a:prstGeom prst="line">
              <a:avLst/>
            </a:prstGeom>
            <a:ln w="28575" cap="flat" cmpd="sng">
              <a:solidFill>
                <a:schemeClr val="hlink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9228" name="Line 13"/>
            <p:cNvSpPr/>
            <p:nvPr/>
          </p:nvSpPr>
          <p:spPr>
            <a:xfrm>
              <a:off x="288" y="1776"/>
              <a:ext cx="960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9229" name="Line 14"/>
            <p:cNvSpPr/>
            <p:nvPr/>
          </p:nvSpPr>
          <p:spPr>
            <a:xfrm>
              <a:off x="912" y="1863"/>
              <a:ext cx="384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9230" name="Line 15"/>
            <p:cNvSpPr/>
            <p:nvPr/>
          </p:nvSpPr>
          <p:spPr>
            <a:xfrm flipH="1">
              <a:off x="336" y="1863"/>
              <a:ext cx="480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9231" name="Text Box 18"/>
            <p:cNvSpPr txBox="1"/>
            <p:nvPr/>
          </p:nvSpPr>
          <p:spPr>
            <a:xfrm>
              <a:off x="240" y="2439"/>
              <a:ext cx="2359" cy="29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图</a:t>
              </a:r>
              <a:r>
                <a:rPr lang="en-US" altLang="zh-CN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3</a:t>
              </a:r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-4 零点调整与迁移</a:t>
              </a:r>
              <a:endPara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9232" name="Text Box 19"/>
            <p:cNvSpPr txBox="1"/>
            <p:nvPr/>
          </p:nvSpPr>
          <p:spPr>
            <a:xfrm>
              <a:off x="2132" y="1724"/>
              <a:ext cx="384" cy="327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</a:rPr>
                <a:t>x</a:t>
              </a: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9233" name="Text Box 20"/>
          <p:cNvSpPr txBox="1"/>
          <p:nvPr/>
        </p:nvSpPr>
        <p:spPr>
          <a:xfrm>
            <a:off x="515938" y="898525"/>
            <a:ext cx="2663825" cy="519113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（3）零点迁移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9234" name="AutoShape 22"/>
          <p:cNvSpPr/>
          <p:nvPr/>
        </p:nvSpPr>
        <p:spPr>
          <a:xfrm>
            <a:off x="1331913" y="0"/>
            <a:ext cx="936625" cy="865188"/>
          </a:xfrm>
          <a:prstGeom prst="flowChartDecision">
            <a:avLst/>
          </a:prstGeom>
          <a:gradFill rotWithShape="1">
            <a:gsLst>
              <a:gs pos="0">
                <a:srgbClr val="3366FF"/>
              </a:gs>
              <a:gs pos="100000">
                <a:srgbClr val="182F76"/>
              </a:gs>
            </a:gsLst>
            <a:path path="shape">
              <a:fillToRect l="50000" t="50000" r="50000" b="50000"/>
            </a:path>
            <a:tileRect/>
          </a:gradFill>
          <a:ln w="76200" cap="flat" cmpd="tri">
            <a:solidFill>
              <a:srgbClr val="FF99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3</a:t>
            </a:r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.1</a:t>
            </a:r>
            <a:endParaRPr lang="zh-CN" altLang="en-US" sz="2000" dirty="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235" name="Rectangle 23"/>
          <p:cNvSpPr/>
          <p:nvPr/>
        </p:nvSpPr>
        <p:spPr>
          <a:xfrm>
            <a:off x="2339975" y="260350"/>
            <a:ext cx="3968750" cy="358775"/>
          </a:xfrm>
          <a:prstGeom prst="rect">
            <a:avLst/>
          </a:prstGeom>
          <a:gradFill rotWithShape="1">
            <a:gsLst>
              <a:gs pos="0">
                <a:srgbClr val="3399FF"/>
              </a:gs>
              <a:gs pos="100000">
                <a:srgbClr val="0000FF"/>
              </a:gs>
            </a:gsLst>
            <a:lin ang="5400000" scaled="1"/>
            <a:tileRect/>
          </a:gradFill>
          <a:ln w="9525">
            <a:noFill/>
          </a:ln>
        </p:spPr>
        <p:txBody>
          <a:bodyPr anchor="ctr"/>
          <a:p>
            <a:pPr algn="ctr"/>
            <a:r>
              <a:rPr lang="zh-CN" altLang="en-US" sz="3200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变送器的构成</a:t>
            </a:r>
            <a:endParaRPr lang="zh-CN" altLang="en-US" sz="3200" dirty="0">
              <a:solidFill>
                <a:schemeClr val="bg1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grpSp>
        <p:nvGrpSpPr>
          <p:cNvPr id="9236" name="组合 4"/>
          <p:cNvGrpSpPr/>
          <p:nvPr/>
        </p:nvGrpSpPr>
        <p:grpSpPr>
          <a:xfrm>
            <a:off x="704850" y="2239963"/>
            <a:ext cx="4014788" cy="996950"/>
            <a:chOff x="1109" y="3527"/>
            <a:chExt cx="6324" cy="1571"/>
          </a:xfrm>
        </p:grpSpPr>
        <p:sp>
          <p:nvSpPr>
            <p:cNvPr id="9237" name="文本框 2"/>
            <p:cNvSpPr txBox="1"/>
            <p:nvPr/>
          </p:nvSpPr>
          <p:spPr>
            <a:xfrm>
              <a:off x="1284" y="3527"/>
              <a:ext cx="3253" cy="72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零点正迁移</a:t>
              </a:r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graphicFrame>
          <p:nvGraphicFramePr>
            <p:cNvPr id="9238" name="对象 3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1109" y="4360"/>
            <a:ext cx="6325" cy="7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87" name="" r:id="rId1" imgW="1739900" imgH="228600" progId="Equation.KSEE3">
                    <p:embed/>
                  </p:oleObj>
                </mc:Choice>
                <mc:Fallback>
                  <p:oleObj name="" r:id="rId1" imgW="1739900" imgH="228600" progId="Equation.KSEE3">
                    <p:embed/>
                    <p:pic>
                      <p:nvPicPr>
                        <p:cNvPr id="0" name="图片 3086"/>
                        <p:cNvPicPr/>
                        <p:nvPr/>
                      </p:nvPicPr>
                      <p:blipFill>
                        <a:blip r:embed="rId2"/>
                        <a:stretch>
                          <a:fillRect/>
                        </a:stretch>
                      </p:blipFill>
                      <p:spPr>
                        <a:xfrm>
                          <a:off x="1109" y="4360"/>
                          <a:ext cx="6325" cy="738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9239" name="Text Box 23"/>
          <p:cNvSpPr txBox="1"/>
          <p:nvPr/>
        </p:nvSpPr>
        <p:spPr>
          <a:xfrm>
            <a:off x="815975" y="1584325"/>
            <a:ext cx="7670800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</a:rPr>
              <a:t>当</a:t>
            </a:r>
            <a:r>
              <a:rPr lang="en-US" altLang="zh-CN" sz="2400" dirty="0">
                <a:latin typeface="Arial" panose="020B0604020202020204" pitchFamily="34" charset="0"/>
                <a:ea typeface="宋体" panose="02010600030101010101" pitchFamily="2" charset="-122"/>
              </a:rPr>
              <a:t>x</a:t>
            </a:r>
            <a:r>
              <a:rPr lang="en-US" altLang="zh-CN" sz="2400" baseline="-25000" dirty="0">
                <a:latin typeface="Arial" panose="020B0604020202020204" pitchFamily="34" charset="0"/>
                <a:ea typeface="宋体" panose="02010600030101010101" pitchFamily="2" charset="-122"/>
              </a:rPr>
              <a:t>min</a:t>
            </a:r>
            <a:r>
              <a:rPr lang="en-US" altLang="zh-CN" sz="2400" dirty="0">
                <a:latin typeface="Arial" panose="020B0604020202020204" pitchFamily="34" charset="0"/>
                <a:ea typeface="宋体" panose="02010600030101010101" pitchFamily="2" charset="-122"/>
              </a:rPr>
              <a:t>     0</a:t>
            </a:r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</a:rPr>
              <a:t>时，调整零点机构（</a:t>
            </a:r>
            <a:r>
              <a:rPr lang="en-US" altLang="zh-CN" sz="2400" dirty="0">
                <a:latin typeface="Arial" panose="020B0604020202020204" pitchFamily="34" charset="0"/>
                <a:ea typeface="宋体" panose="02010600030101010101" pitchFamily="2" charset="-122"/>
              </a:rPr>
              <a:t>Z</a:t>
            </a:r>
            <a:r>
              <a:rPr lang="en-US" altLang="zh-CN" sz="2400" baseline="-25000" dirty="0">
                <a:latin typeface="Arial" panose="020B0604020202020204" pitchFamily="34" charset="0"/>
                <a:ea typeface="宋体" panose="02010600030101010101" pitchFamily="2" charset="-122"/>
              </a:rPr>
              <a:t>0</a:t>
            </a:r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</a:rPr>
              <a:t>），使</a:t>
            </a:r>
            <a:r>
              <a:rPr lang="en-US" altLang="zh-CN" sz="2400" dirty="0">
                <a:latin typeface="Arial" panose="020B0604020202020204" pitchFamily="34" charset="0"/>
                <a:ea typeface="宋体" panose="02010600030101010101" pitchFamily="2" charset="-122"/>
              </a:rPr>
              <a:t>y=y</a:t>
            </a:r>
            <a:r>
              <a:rPr lang="en-US" altLang="zh-CN" sz="2400" baseline="-25000" dirty="0">
                <a:latin typeface="Arial" panose="020B0604020202020204" pitchFamily="34" charset="0"/>
                <a:ea typeface="宋体" panose="02010600030101010101" pitchFamily="2" charset="-122"/>
              </a:rPr>
              <a:t>min</a:t>
            </a:r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</a:rPr>
              <a:t>的过程。</a:t>
            </a:r>
            <a:endParaRPr lang="zh-CN" altLang="en-US" sz="24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pSp>
        <p:nvGrpSpPr>
          <p:cNvPr id="9240" name="组合 6"/>
          <p:cNvGrpSpPr/>
          <p:nvPr/>
        </p:nvGrpSpPr>
        <p:grpSpPr>
          <a:xfrm>
            <a:off x="704850" y="3359150"/>
            <a:ext cx="4314825" cy="1016000"/>
            <a:chOff x="1109" y="5289"/>
            <a:chExt cx="6797" cy="1601"/>
          </a:xfrm>
        </p:grpSpPr>
        <p:sp>
          <p:nvSpPr>
            <p:cNvPr id="9241" name="文本框 4"/>
            <p:cNvSpPr txBox="1"/>
            <p:nvPr/>
          </p:nvSpPr>
          <p:spPr>
            <a:xfrm>
              <a:off x="1283" y="5289"/>
              <a:ext cx="6622" cy="72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  <a:sym typeface="宋体" panose="02010600030101010101" pitchFamily="2" charset="-122"/>
                </a:rPr>
                <a:t>零点负迁移</a:t>
              </a:r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graphicFrame>
          <p:nvGraphicFramePr>
            <p:cNvPr id="9242" name="对象 5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1109" y="6104"/>
            <a:ext cx="5981" cy="78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84" name="" r:id="rId3" imgW="1739900" imgH="228600" progId="Equation.KSEE3">
                    <p:embed/>
                  </p:oleObj>
                </mc:Choice>
                <mc:Fallback>
                  <p:oleObj name="" r:id="rId3" imgW="1739900" imgH="228600" progId="Equation.KSEE3">
                    <p:embed/>
                    <p:pic>
                      <p:nvPicPr>
                        <p:cNvPr id="0" name="图片 3083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1109" y="6104"/>
                          <a:ext cx="5981" cy="786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9243" name="对象 2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1785938" y="1657350"/>
          <a:ext cx="314325" cy="314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8" name="" r:id="rId5" imgW="139700" imgH="139700" progId="Equation.KSEE3">
                  <p:embed/>
                </p:oleObj>
              </mc:Choice>
              <mc:Fallback>
                <p:oleObj name="" r:id="rId5" imgW="139700" imgH="139700" progId="Equation.KSEE3">
                  <p:embed/>
                  <p:pic>
                    <p:nvPicPr>
                      <p:cNvPr id="0" name="图片 3087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785938" y="1657350"/>
                        <a:ext cx="314325" cy="3143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44" name="对象 7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6835775" y="5118100"/>
          <a:ext cx="538163" cy="366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5" name="" r:id="rId7" imgW="316865" imgH="215900" progId="Equation.KSEE3">
                  <p:embed/>
                </p:oleObj>
              </mc:Choice>
              <mc:Fallback>
                <p:oleObj name="" r:id="rId7" imgW="316865" imgH="215900" progId="Equation.KSEE3">
                  <p:embed/>
                  <p:pic>
                    <p:nvPicPr>
                      <p:cNvPr id="0" name="图片 3084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835775" y="5118100"/>
                        <a:ext cx="538163" cy="36671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45" name="对象 8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5289550" y="5130800"/>
          <a:ext cx="582613" cy="36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6" name="" r:id="rId9" imgW="342900" imgH="215900" progId="Equation.KSEE3">
                  <p:embed/>
                </p:oleObj>
              </mc:Choice>
              <mc:Fallback>
                <p:oleObj name="" r:id="rId9" imgW="342900" imgH="215900" progId="Equation.KSEE3">
                  <p:embed/>
                  <p:pic>
                    <p:nvPicPr>
                      <p:cNvPr id="0" name="图片 3085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289550" y="5130800"/>
                        <a:ext cx="582613" cy="3683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0" name="直接连接符 9"/>
          <p:cNvCxnSpPr/>
          <p:nvPr/>
        </p:nvCxnSpPr>
        <p:spPr>
          <a:xfrm>
            <a:off x="6948488" y="4581525"/>
            <a:ext cx="0" cy="5746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5540375" y="4541838"/>
            <a:ext cx="0" cy="57626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80" name="Text Box 12"/>
          <p:cNvSpPr txBox="1"/>
          <p:nvPr/>
        </p:nvSpPr>
        <p:spPr>
          <a:xfrm>
            <a:off x="371475" y="4375150"/>
            <a:ext cx="4349750" cy="209232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思考</a:t>
            </a:r>
            <a:endParaRPr lang="zh-CN" altLang="en-US" sz="2000" dirty="0">
              <a:solidFill>
                <a:srgbClr val="0000FF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spcBef>
                <a:spcPct val="50000"/>
              </a:spcBef>
            </a:pP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DDZ-III温度变送器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,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测量范围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50~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50</a:t>
            </a:r>
            <a:r>
              <a:rPr lang="en-US" altLang="zh-CN" sz="2000" baseline="30000" dirty="0"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C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,输出电流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4~20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mA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。</a:t>
            </a:r>
            <a:endParaRPr lang="zh-CN" altLang="en-US" sz="20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spcBef>
                <a:spcPct val="50000"/>
              </a:spcBef>
            </a:pP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测量范围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-50~50</a:t>
            </a:r>
            <a:r>
              <a:rPr lang="en-US" altLang="zh-CN" sz="2000" baseline="30000" dirty="0"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0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C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,输出电流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4~20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mA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。</a:t>
            </a:r>
            <a:endParaRPr lang="zh-CN" altLang="en-US" sz="20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spcBef>
                <a:spcPct val="50000"/>
              </a:spcBef>
            </a:pP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画出输出特性曲线。说明如何迁移。</a:t>
            </a:r>
            <a:endParaRPr lang="zh-CN" altLang="en-US" sz="20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9249" name="对象 2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5218113" y="842963"/>
          <a:ext cx="1770062" cy="741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1" name="" r:id="rId11" imgW="1002665" imgH="419100" progId="Equation.KSEE3">
                  <p:embed/>
                </p:oleObj>
              </mc:Choice>
              <mc:Fallback>
                <p:oleObj name="" r:id="rId11" imgW="1002665" imgH="419100" progId="Equation.KSEE3">
                  <p:embed/>
                  <p:pic>
                    <p:nvPicPr>
                      <p:cNvPr id="0" name="图片 3080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5218113" y="842963"/>
                        <a:ext cx="1770062" cy="74136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 advClick="0">
    <p:wedg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8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245" name="Text Box 7"/>
          <p:cNvSpPr txBox="1"/>
          <p:nvPr/>
        </p:nvSpPr>
        <p:spPr>
          <a:xfrm>
            <a:off x="739775" y="3659188"/>
            <a:ext cx="6734175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负迁移：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 X=X </a:t>
            </a:r>
            <a:r>
              <a:rPr lang="zh-CN" altLang="en-US" sz="2400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min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&lt;0，使Y= y </a:t>
            </a:r>
            <a:r>
              <a:rPr lang="zh-CN" altLang="en-US" sz="2400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min 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。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如何调整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Z</a:t>
            </a:r>
            <a:r>
              <a:rPr lang="en-US" altLang="zh-CN" sz="2400" baseline="-25000" dirty="0"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0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。</a:t>
            </a:r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0242" name="AutoShape 8"/>
          <p:cNvSpPr/>
          <p:nvPr/>
        </p:nvSpPr>
        <p:spPr>
          <a:xfrm>
            <a:off x="1331913" y="0"/>
            <a:ext cx="936625" cy="865188"/>
          </a:xfrm>
          <a:prstGeom prst="flowChartDecision">
            <a:avLst/>
          </a:prstGeom>
          <a:gradFill rotWithShape="1">
            <a:gsLst>
              <a:gs pos="0">
                <a:srgbClr val="3366FF"/>
              </a:gs>
              <a:gs pos="100000">
                <a:srgbClr val="182F76"/>
              </a:gs>
            </a:gsLst>
            <a:path path="shape">
              <a:fillToRect l="50000" t="50000" r="50000" b="50000"/>
            </a:path>
            <a:tileRect/>
          </a:gradFill>
          <a:ln w="76200" cap="flat" cmpd="tri">
            <a:solidFill>
              <a:srgbClr val="FF99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3</a:t>
            </a:r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.1</a:t>
            </a:r>
            <a:endParaRPr lang="zh-CN" altLang="en-US" sz="2000" dirty="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43" name="Rectangle 10"/>
          <p:cNvSpPr/>
          <p:nvPr/>
        </p:nvSpPr>
        <p:spPr>
          <a:xfrm>
            <a:off x="2339975" y="260350"/>
            <a:ext cx="3968750" cy="358775"/>
          </a:xfrm>
          <a:prstGeom prst="rect">
            <a:avLst/>
          </a:prstGeom>
          <a:gradFill rotWithShape="1">
            <a:gsLst>
              <a:gs pos="0">
                <a:srgbClr val="3399FF"/>
              </a:gs>
              <a:gs pos="100000">
                <a:srgbClr val="0000FF"/>
              </a:gs>
            </a:gsLst>
            <a:lin ang="5400000" scaled="1"/>
            <a:tileRect/>
          </a:gradFill>
          <a:ln w="9525">
            <a:noFill/>
          </a:ln>
        </p:spPr>
        <p:txBody>
          <a:bodyPr anchor="ctr"/>
          <a:p>
            <a:pPr algn="ctr"/>
            <a:r>
              <a:rPr lang="zh-CN" altLang="en-US" sz="3200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变送器的构成</a:t>
            </a:r>
            <a:endParaRPr lang="zh-CN" altLang="en-US" sz="3200" dirty="0">
              <a:solidFill>
                <a:schemeClr val="bg1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3" name="Text Box 21"/>
          <p:cNvSpPr txBox="1"/>
          <p:nvPr/>
        </p:nvSpPr>
        <p:spPr>
          <a:xfrm>
            <a:off x="739775" y="4359275"/>
            <a:ext cx="7021513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零点调整与量程调整相互有无影响，怎样调较？</a:t>
            </a:r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" name="Text Box 20"/>
          <p:cNvSpPr txBox="1"/>
          <p:nvPr/>
        </p:nvSpPr>
        <p:spPr>
          <a:xfrm>
            <a:off x="1057275" y="977900"/>
            <a:ext cx="1908175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讨论</a:t>
            </a:r>
            <a:endParaRPr lang="zh-CN" altLang="en-US" sz="2400" dirty="0">
              <a:solidFill>
                <a:srgbClr val="0000FF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10246" name="对象 2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915988" y="1438275"/>
          <a:ext cx="1770062" cy="739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0" name="" r:id="rId1" imgW="1002665" imgH="419100" progId="Equation.KSEE3">
                  <p:embed/>
                </p:oleObj>
              </mc:Choice>
              <mc:Fallback>
                <p:oleObj name="" r:id="rId1" imgW="1002665" imgH="419100" progId="Equation.KSEE3">
                  <p:embed/>
                  <p:pic>
                    <p:nvPicPr>
                      <p:cNvPr id="0" name="图片 3079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915988" y="1438275"/>
                        <a:ext cx="1770062" cy="7397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47" name="Text Box 23"/>
          <p:cNvSpPr txBox="1"/>
          <p:nvPr/>
        </p:nvSpPr>
        <p:spPr>
          <a:xfrm>
            <a:off x="812800" y="2266950"/>
            <a:ext cx="7672388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</a:rPr>
              <a:t>当</a:t>
            </a:r>
            <a:r>
              <a:rPr lang="en-US" altLang="zh-CN" sz="2400" dirty="0">
                <a:latin typeface="Arial" panose="020B0604020202020204" pitchFamily="34" charset="0"/>
                <a:ea typeface="宋体" panose="02010600030101010101" pitchFamily="2" charset="-122"/>
              </a:rPr>
              <a:t>x</a:t>
            </a:r>
            <a:r>
              <a:rPr lang="en-US" altLang="zh-CN" sz="2400" baseline="-25000" dirty="0">
                <a:latin typeface="Arial" panose="020B0604020202020204" pitchFamily="34" charset="0"/>
                <a:ea typeface="宋体" panose="02010600030101010101" pitchFamily="2" charset="-122"/>
              </a:rPr>
              <a:t>min</a:t>
            </a:r>
            <a:r>
              <a:rPr lang="en-US" altLang="zh-CN" sz="2400" dirty="0">
                <a:latin typeface="Arial" panose="020B0604020202020204" pitchFamily="34" charset="0"/>
                <a:ea typeface="宋体" panose="02010600030101010101" pitchFamily="2" charset="-122"/>
              </a:rPr>
              <a:t>=0</a:t>
            </a:r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</a:rPr>
              <a:t>时，调整零点机构（</a:t>
            </a:r>
            <a:r>
              <a:rPr lang="en-US" altLang="zh-CN" sz="2400" dirty="0">
                <a:latin typeface="Arial" panose="020B0604020202020204" pitchFamily="34" charset="0"/>
                <a:ea typeface="宋体" panose="02010600030101010101" pitchFamily="2" charset="-122"/>
              </a:rPr>
              <a:t>Z</a:t>
            </a:r>
            <a:r>
              <a:rPr lang="en-US" altLang="zh-CN" sz="2400" baseline="-25000" dirty="0">
                <a:latin typeface="Arial" panose="020B0604020202020204" pitchFamily="34" charset="0"/>
                <a:ea typeface="宋体" panose="02010600030101010101" pitchFamily="2" charset="-122"/>
              </a:rPr>
              <a:t>0</a:t>
            </a:r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</a:rPr>
              <a:t>），使</a:t>
            </a:r>
            <a:r>
              <a:rPr lang="en-US" altLang="zh-CN" sz="2400" dirty="0">
                <a:latin typeface="Arial" panose="020B0604020202020204" pitchFamily="34" charset="0"/>
                <a:ea typeface="宋体" panose="02010600030101010101" pitchFamily="2" charset="-122"/>
              </a:rPr>
              <a:t>y=y</a:t>
            </a:r>
            <a:r>
              <a:rPr lang="en-US" altLang="zh-CN" sz="2400" baseline="-25000" dirty="0">
                <a:latin typeface="Arial" panose="020B0604020202020204" pitchFamily="34" charset="0"/>
                <a:ea typeface="宋体" panose="02010600030101010101" pitchFamily="2" charset="-122"/>
              </a:rPr>
              <a:t>min</a:t>
            </a:r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</a:rPr>
              <a:t>。</a:t>
            </a:r>
            <a:endParaRPr lang="zh-CN" altLang="en-US" sz="24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" name="Text Box 6"/>
          <p:cNvSpPr txBox="1"/>
          <p:nvPr/>
        </p:nvSpPr>
        <p:spPr>
          <a:xfrm>
            <a:off x="685800" y="3013075"/>
            <a:ext cx="6673850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正迁移：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 X=X </a:t>
            </a:r>
            <a:r>
              <a:rPr lang="zh-CN" altLang="en-US" sz="2400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min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&gt;0，使Y= y </a:t>
            </a:r>
            <a:r>
              <a:rPr lang="zh-CN" altLang="en-US" sz="2400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min 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。如何调整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Z</a:t>
            </a:r>
            <a:r>
              <a:rPr lang="en-US" altLang="zh-CN" sz="2400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。</a:t>
            </a:r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7" name="对象 2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7588250" y="3013075"/>
          <a:ext cx="874713" cy="403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2" name="" r:id="rId3" imgW="495300" imgH="228600" progId="Equation.KSEE3">
                  <p:embed/>
                </p:oleObj>
              </mc:Choice>
              <mc:Fallback>
                <p:oleObj name="" r:id="rId3" imgW="495300" imgH="228600" progId="Equation.KSEE3">
                  <p:embed/>
                  <p:pic>
                    <p:nvPicPr>
                      <p:cNvPr id="0" name="图片 308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588250" y="3013075"/>
                        <a:ext cx="874713" cy="4032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2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7588250" y="3659188"/>
          <a:ext cx="874713" cy="403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3" name="" r:id="rId5" imgW="495300" imgH="228600" progId="Equation.KSEE3">
                  <p:embed/>
                </p:oleObj>
              </mc:Choice>
              <mc:Fallback>
                <p:oleObj name="" r:id="rId5" imgW="495300" imgH="228600" progId="Equation.KSEE3">
                  <p:embed/>
                  <p:pic>
                    <p:nvPicPr>
                      <p:cNvPr id="0" name="图片 3082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588250" y="3659188"/>
                        <a:ext cx="874713" cy="4032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 Box 21"/>
          <p:cNvSpPr txBox="1"/>
          <p:nvPr/>
        </p:nvSpPr>
        <p:spPr>
          <a:xfrm>
            <a:off x="812800" y="4941888"/>
            <a:ext cx="7854950" cy="1014412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零点调整与量程调整相互有影响。</a:t>
            </a:r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spcBef>
                <a:spcPct val="50000"/>
              </a:spcBef>
            </a:pP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在输入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0%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，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25% 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，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   50% 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，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 75%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，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100%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之处反复调较</a:t>
            </a:r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slow" advClick="0">
    <p:wedg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0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1" grpId="0"/>
      <p:bldP spid="5" grpId="0"/>
      <p:bldP spid="5" grpId="1"/>
      <p:bldP spid="10245" grpId="0"/>
      <p:bldP spid="10245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265" name="Text Box 2"/>
          <p:cNvSpPr txBox="1"/>
          <p:nvPr/>
        </p:nvSpPr>
        <p:spPr>
          <a:xfrm>
            <a:off x="900113" y="836613"/>
            <a:ext cx="1887537" cy="522287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lang="zh-CN" altLang="zh-CN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练习</a:t>
            </a:r>
            <a:r>
              <a:rPr lang="en-US" altLang="zh-CN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endParaRPr lang="en-US" altLang="zh-CN" dirty="0">
              <a:solidFill>
                <a:srgbClr val="0000FF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266" name="Text Box 3"/>
          <p:cNvSpPr txBox="1"/>
          <p:nvPr/>
        </p:nvSpPr>
        <p:spPr>
          <a:xfrm>
            <a:off x="720725" y="1452563"/>
            <a:ext cx="7981950" cy="470852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工业锅炉温度测量范围0～1000℃，对应输出电流为4 ～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0mADC。</a:t>
            </a:r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spcBef>
                <a:spcPct val="50000"/>
              </a:spcBef>
            </a:pP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（1）画出输出电流I</a:t>
            </a:r>
            <a:r>
              <a:rPr lang="zh-CN" altLang="en-US" sz="2400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与温度t的关系曲线。</a:t>
            </a:r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spcBef>
                <a:spcPct val="50000"/>
              </a:spcBef>
            </a:pP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（2）写出输入与输出的关系式。</a:t>
            </a:r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spcBef>
                <a:spcPct val="50000"/>
              </a:spcBef>
            </a:pP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（3）温度为750 ℃，输出电流=？输出电流为12mADC时，测量温度=？</a:t>
            </a:r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spcBef>
                <a:spcPct val="50000"/>
              </a:spcBef>
            </a:pP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（4）温度测量范围为100～1000℃时，画出输出电流I</a:t>
            </a:r>
            <a:r>
              <a:rPr lang="zh-CN" altLang="en-US" sz="2400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与温度t的关系曲线。</a:t>
            </a:r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spcBef>
                <a:spcPct val="50000"/>
              </a:spcBef>
            </a:pP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（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5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）温度测量范围为100～1000℃时，输出电流为1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6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mADC时，测量温度=？</a:t>
            </a:r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267" name="AutoShape 4"/>
          <p:cNvSpPr/>
          <p:nvPr/>
        </p:nvSpPr>
        <p:spPr>
          <a:xfrm>
            <a:off x="1331913" y="0"/>
            <a:ext cx="936625" cy="865188"/>
          </a:xfrm>
          <a:prstGeom prst="flowChartDecision">
            <a:avLst/>
          </a:prstGeom>
          <a:gradFill rotWithShape="1">
            <a:gsLst>
              <a:gs pos="0">
                <a:srgbClr val="3366FF"/>
              </a:gs>
              <a:gs pos="100000">
                <a:srgbClr val="182F76"/>
              </a:gs>
            </a:gsLst>
            <a:path path="shape">
              <a:fillToRect l="50000" t="50000" r="50000" b="50000"/>
            </a:path>
            <a:tileRect/>
          </a:gradFill>
          <a:ln w="76200" cap="flat" cmpd="tri">
            <a:solidFill>
              <a:srgbClr val="FF99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3</a:t>
            </a:r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.1</a:t>
            </a:r>
            <a:endParaRPr lang="zh-CN" altLang="en-US" sz="2000" dirty="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1268" name="Rectangle 5"/>
          <p:cNvSpPr/>
          <p:nvPr/>
        </p:nvSpPr>
        <p:spPr>
          <a:xfrm>
            <a:off x="2339975" y="260350"/>
            <a:ext cx="3968750" cy="358775"/>
          </a:xfrm>
          <a:prstGeom prst="rect">
            <a:avLst/>
          </a:prstGeom>
          <a:gradFill rotWithShape="1">
            <a:gsLst>
              <a:gs pos="0">
                <a:srgbClr val="3399FF"/>
              </a:gs>
              <a:gs pos="100000">
                <a:srgbClr val="0000FF"/>
              </a:gs>
            </a:gsLst>
            <a:lin ang="5400000" scaled="1"/>
            <a:tileRect/>
          </a:gradFill>
          <a:ln w="9525">
            <a:noFill/>
          </a:ln>
        </p:spPr>
        <p:txBody>
          <a:bodyPr anchor="ctr"/>
          <a:p>
            <a:pPr algn="ctr"/>
            <a:r>
              <a:rPr lang="zh-CN" altLang="en-US" sz="3200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变送器的构成</a:t>
            </a:r>
            <a:endParaRPr lang="zh-CN" altLang="en-US" sz="3200" dirty="0">
              <a:solidFill>
                <a:schemeClr val="bg1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</p:spTree>
  </p:cSld>
  <p:clrMapOvr>
    <a:masterClrMapping/>
  </p:clrMapOvr>
  <p:transition spd="slow" advClick="0">
    <p:wedge/>
  </p:transition>
</p:sld>
</file>

<file path=ppt/tags/tag1.xml><?xml version="1.0" encoding="utf-8"?>
<p:tagLst xmlns:p="http://schemas.openxmlformats.org/presentationml/2006/main">
  <p:tag name="KSO_WM_UNIT_PLACING_PICTURE_USER_VIEWPORT" val="{&quot;height&quot;:4332,&quot;width&quot;:5077}"/>
</p:tagLst>
</file>

<file path=ppt/tags/tag2.xml><?xml version="1.0" encoding="utf-8"?>
<p:tagLst xmlns:p="http://schemas.openxmlformats.org/presentationml/2006/main">
  <p:tag name="KSO_WM_UNIT_PLACING_PICTURE_USER_VIEWPORT" val="{&quot;height&quot;:8256,&quot;width&quot;:7911}"/>
</p:tagLst>
</file>

<file path=ppt/tags/tag3.xml><?xml version="1.0" encoding="utf-8"?>
<p:tagLst xmlns:p="http://schemas.openxmlformats.org/presentationml/2006/main">
  <p:tag name="KSO_WM_DOC_GUID" val="{9ab72a86-0827-400a-b4c6-d3da470bfdcd}"/>
</p:tagLst>
</file>

<file path=ppt/theme/theme1.xml><?xml version="1.0" encoding="utf-8"?>
<a:theme xmlns:a="http://schemas.openxmlformats.org/drawingml/2006/main" name="默认设计模板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9EDEE"/>
      </a:accent5>
      <a:accent6>
        <a:srgbClr val="2D2D89"/>
      </a:accent6>
      <a:hlink>
        <a:srgbClr val="FF3300"/>
      </a:hlink>
      <a:folHlink>
        <a:srgbClr val="99CC00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FF3300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4348</Words>
  <Application>WPS 演示</Application>
  <PresentationFormat>全屏显示(4:3)</PresentationFormat>
  <Paragraphs>1295</Paragraphs>
  <Slides>54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128</vt:i4>
      </vt:variant>
      <vt:variant>
        <vt:lpstr>幻灯片标题</vt:lpstr>
      </vt:variant>
      <vt:variant>
        <vt:i4>54</vt:i4>
      </vt:variant>
    </vt:vector>
  </HeadingPairs>
  <TitlesOfParts>
    <vt:vector size="199" baseType="lpstr">
      <vt:lpstr>Arial</vt:lpstr>
      <vt:lpstr>宋体</vt:lpstr>
      <vt:lpstr>Wingdings</vt:lpstr>
      <vt:lpstr>Calibri</vt:lpstr>
      <vt:lpstr>Times New Roman</vt:lpstr>
      <vt:lpstr>Batang</vt:lpstr>
      <vt:lpstr>Constantia</vt:lpstr>
      <vt:lpstr>黑体</vt:lpstr>
      <vt:lpstr>Tahoma</vt:lpstr>
      <vt:lpstr>+mn-ea</vt:lpstr>
      <vt:lpstr>Segoe Print</vt:lpstr>
      <vt:lpstr>Symbol</vt:lpstr>
      <vt:lpstr>微软雅黑</vt:lpstr>
      <vt:lpstr>Wingdings</vt:lpstr>
      <vt:lpstr>Arial Unicode MS</vt:lpstr>
      <vt:lpstr>新宋体</vt:lpstr>
      <vt:lpstr>默认设计模板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Paint.Picture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Paint.Picture</vt:lpstr>
      <vt:lpstr>Equation.KSEE3</vt:lpstr>
      <vt:lpstr>Equation.KSEE3</vt:lpstr>
      <vt:lpstr>Paint.Picture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Equation.3</vt:lpstr>
      <vt:lpstr>Equation.KSEE3</vt:lpstr>
      <vt:lpstr>Equation.3</vt:lpstr>
      <vt:lpstr>Equation.KSEE3</vt:lpstr>
      <vt:lpstr>Equation.3</vt:lpstr>
      <vt:lpstr>Equation.3</vt:lpstr>
      <vt:lpstr>Paint.Picture</vt:lpstr>
      <vt:lpstr>Paint.Picture</vt:lpstr>
      <vt:lpstr>Equation.KSEE3</vt:lpstr>
      <vt:lpstr>Equation.KSEE3</vt:lpstr>
      <vt:lpstr>Paint.Picture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Paint.Picture</vt:lpstr>
      <vt:lpstr>Paint.Picture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Paint.Picture</vt:lpstr>
      <vt:lpstr>Equation.KSEE3</vt:lpstr>
      <vt:lpstr>Equation.KSEE3</vt:lpstr>
      <vt:lpstr>Equation.KSEE3</vt:lpstr>
      <vt:lpstr>Equations</vt:lpstr>
      <vt:lpstr>Equation.KSEE3</vt:lpstr>
      <vt:lpstr>Equation.KSEE3</vt:lpstr>
      <vt:lpstr>Equation.KSEE3</vt:lpstr>
      <vt:lpstr>Equation.KSEE3</vt:lpstr>
      <vt:lpstr>Equation.KSEE3</vt:lpstr>
      <vt:lpstr>Equation.3</vt:lpstr>
      <vt:lpstr>Equation.3</vt:lpstr>
      <vt:lpstr>Equation.3</vt:lpstr>
      <vt:lpstr>Equation.KSEE3</vt:lpstr>
      <vt:lpstr>Equation.3</vt:lpstr>
      <vt:lpstr>Equations</vt:lpstr>
      <vt:lpstr>Equations</vt:lpstr>
      <vt:lpstr>Equation.KSEE3</vt:lpstr>
      <vt:lpstr>Equation.KSEE3</vt:lpstr>
      <vt:lpstr>Equation.KSEE3</vt:lpstr>
      <vt:lpstr>Equation.KSEE3</vt:lpstr>
      <vt:lpstr>Equation.KSEE3</vt:lpstr>
      <vt:lpstr>Paint.Picture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微软用户</dc:creator>
  <cp:lastModifiedBy>Administrator</cp:lastModifiedBy>
  <cp:revision>510</cp:revision>
  <dcterms:created xsi:type="dcterms:W3CDTF">2007-11-13T03:35:00Z</dcterms:created>
  <dcterms:modified xsi:type="dcterms:W3CDTF">2020-02-17T00:22:09Z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2052-11.1.0.9440</vt:lpwstr>
  </property>
</Properties>
</file>